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77" r:id="rId4"/>
    <p:sldId id="278" r:id="rId5"/>
    <p:sldId id="279" r:id="rId6"/>
    <p:sldId id="280" r:id="rId7"/>
    <p:sldId id="281" r:id="rId8"/>
    <p:sldId id="282" r:id="rId9"/>
    <p:sldId id="283" r:id="rId10"/>
    <p:sldId id="284" r:id="rId11"/>
    <p:sldId id="285" r:id="rId12"/>
    <p:sldId id="286" r:id="rId13"/>
    <p:sldId id="287" r:id="rId14"/>
    <p:sldId id="288" r:id="rId15"/>
    <p:sldId id="289" r:id="rId16"/>
    <p:sldId id="276"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81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170" autoAdjust="0"/>
  </p:normalViewPr>
  <p:slideViewPr>
    <p:cSldViewPr snapToGrid="0" snapToObjects="1">
      <p:cViewPr varScale="1">
        <p:scale>
          <a:sx n="58" d="100"/>
          <a:sy n="58" d="100"/>
        </p:scale>
        <p:origin x="876"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F3C86C-CEA2-7B4D-B603-9264C91AD852}" type="datetimeFigureOut">
              <a:rPr lang="en-US" smtClean="0"/>
              <a:t>10/27/2016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7529F-71AD-DE49-A9A2-236B7EDCAB23}" type="slidenum">
              <a:rPr lang="en-US" smtClean="0"/>
              <a:t>‹#›</a:t>
            </a:fld>
            <a:endParaRPr lang="en-US"/>
          </a:p>
        </p:txBody>
      </p:sp>
    </p:spTree>
    <p:extLst>
      <p:ext uri="{BB962C8B-B14F-4D97-AF65-F5344CB8AC3E}">
        <p14:creationId xmlns:p14="http://schemas.microsoft.com/office/powerpoint/2010/main" val="96629793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madde14.org/index.php?title=%C3%9Clkesinde_Yerinden_Edilmi%C5%9F_Ki%C5%9Filere_%C4%B0li%C5%9Fkin_K%C4%B1lavuz_%C4%B0lkeler"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dirty="0" smtClean="0">
                <a:ea typeface="ＭＳ Ｐゴシック" charset="0"/>
              </a:rPr>
              <a:t>Sunumu ilk bölümde yapılan balon etkinliği ile ilişki kurarak aktarınız. Sunum boyunca katılımcılar ile ‘temel çocuk koruma kavramları’ üzerinden değerlendirmeler yapılacağını vurgulayınız. </a:t>
            </a:r>
            <a:endParaRPr lang="en-GB" dirty="0" smtClean="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a:t>
            </a:fld>
            <a:endParaRPr lang="en-US"/>
          </a:p>
        </p:txBody>
      </p:sp>
    </p:spTree>
    <p:extLst>
      <p:ext uri="{BB962C8B-B14F-4D97-AF65-F5344CB8AC3E}">
        <p14:creationId xmlns:p14="http://schemas.microsoft.com/office/powerpoint/2010/main" val="1844074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indent="-177800" defTabSz="957263" eaLnBrk="1" hangingPunct="1">
              <a:spcBef>
                <a:spcPct val="0"/>
              </a:spcBef>
            </a:pPr>
            <a:r>
              <a:rPr lang="tr-TR" sz="1100" dirty="0" smtClean="0">
                <a:ea typeface="ＭＳ Ｐゴシック" charset="0"/>
              </a:rPr>
              <a:t>Yansıdaki tanımları aktarınız.</a:t>
            </a:r>
            <a:endParaRPr lang="en-US" sz="1100"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10</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indent="-177800" defTabSz="957263" eaLnBrk="1" hangingPunct="1">
              <a:spcBef>
                <a:spcPct val="0"/>
              </a:spcBef>
            </a:pPr>
            <a:r>
              <a:rPr lang="tr-TR" sz="1100" dirty="0" smtClean="0">
                <a:ea typeface="ＭＳ Ｐゴシック" charset="0"/>
              </a:rPr>
              <a:t>Yansıdaki tanımları aktarınız.</a:t>
            </a:r>
            <a:endParaRPr lang="en-US" sz="1100"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11</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indent="-177800" defTabSz="957263" eaLnBrk="1" hangingPunct="1">
              <a:spcBef>
                <a:spcPct val="0"/>
              </a:spcBef>
            </a:pPr>
            <a:r>
              <a:rPr lang="tr-TR" sz="1100" dirty="0" smtClean="0">
                <a:ea typeface="ＭＳ Ｐゴシック" charset="0"/>
              </a:rPr>
              <a:t>Yansıdaki tanımları aktarınız.</a:t>
            </a:r>
            <a:endParaRPr lang="en-US" sz="1100"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12</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indent="-177800" defTabSz="957263" eaLnBrk="1" hangingPunct="1">
              <a:spcBef>
                <a:spcPct val="0"/>
              </a:spcBef>
            </a:pPr>
            <a:r>
              <a:rPr lang="tr-TR" sz="1100" dirty="0" smtClean="0">
                <a:ea typeface="ＭＳ Ｐゴシック" charset="0"/>
              </a:rPr>
              <a:t>Slaytta yer alan 6 temel hedefi katılımcılara aktarınız. </a:t>
            </a:r>
          </a:p>
          <a:p>
            <a:pPr marL="177800" indent="-177800" defTabSz="957263" eaLnBrk="1" hangingPunct="1">
              <a:spcBef>
                <a:spcPct val="0"/>
              </a:spcBef>
            </a:pPr>
            <a:r>
              <a:rPr lang="tr-TR" sz="1100" dirty="0" smtClean="0">
                <a:ea typeface="ＭＳ Ｐゴシック" charset="0"/>
              </a:rPr>
              <a:t>2’nci maddede yer alan ‘çocukların </a:t>
            </a:r>
            <a:r>
              <a:rPr lang="tr-TR" sz="1100" dirty="0" err="1" smtClean="0">
                <a:ea typeface="ＭＳ Ｐゴシック" charset="0"/>
              </a:rPr>
              <a:t>katılımı’nın</a:t>
            </a:r>
            <a:r>
              <a:rPr lang="tr-TR" sz="1100" dirty="0" smtClean="0">
                <a:ea typeface="ＭＳ Ｐゴシック" charset="0"/>
              </a:rPr>
              <a:t> nasıl sağlanabileceği ile ilgili örnekleri tartışınız. </a:t>
            </a:r>
          </a:p>
          <a:p>
            <a:pPr marL="177800" indent="-177800" defTabSz="957263" eaLnBrk="1" hangingPunct="1">
              <a:spcBef>
                <a:spcPct val="0"/>
              </a:spcBef>
            </a:pPr>
            <a:r>
              <a:rPr lang="tr-TR" sz="1100" dirty="0" smtClean="0">
                <a:ea typeface="ＭＳ Ｐゴシック" charset="0"/>
              </a:rPr>
              <a:t>3’üncü maddede yer alan çocuk dostu uygulamalar hakkında </a:t>
            </a:r>
            <a:r>
              <a:rPr lang="tr-TR" sz="1100" dirty="0" err="1" smtClean="0">
                <a:ea typeface="ＭＳ Ｐゴシック" charset="0"/>
              </a:rPr>
              <a:t>çıklama</a:t>
            </a:r>
            <a:r>
              <a:rPr lang="tr-TR" sz="1100" dirty="0" smtClean="0">
                <a:ea typeface="ＭＳ Ｐゴシック" charset="0"/>
              </a:rPr>
              <a:t>: çocukların hak ve </a:t>
            </a:r>
            <a:r>
              <a:rPr lang="tr-TR" sz="1100" dirty="0" err="1" smtClean="0">
                <a:ea typeface="ＭＳ Ｐゴシック" charset="0"/>
              </a:rPr>
              <a:t>katılmını</a:t>
            </a:r>
            <a:r>
              <a:rPr lang="tr-TR" sz="1100" dirty="0" smtClean="0">
                <a:ea typeface="ＭＳ Ｐゴシック" charset="0"/>
              </a:rPr>
              <a:t> gözeten uygulamalardır. (Yalnızca çocuk oyun alanlarının bulunması anlamına gelmez.)</a:t>
            </a:r>
            <a:endParaRPr lang="en-US" sz="1100"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13</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indent="-177800" defTabSz="957263" eaLnBrk="1" hangingPunct="1">
              <a:spcBef>
                <a:spcPct val="0"/>
              </a:spcBef>
            </a:pPr>
            <a:r>
              <a:rPr lang="tr-TR" sz="1100" dirty="0" smtClean="0">
                <a:ea typeface="ＭＳ Ｐゴシック" charset="0"/>
              </a:rPr>
              <a:t>Temel hedefleri aktarınız.</a:t>
            </a:r>
          </a:p>
          <a:p>
            <a:pPr marL="177800" indent="-177800" defTabSz="957263" eaLnBrk="1" hangingPunct="1">
              <a:spcBef>
                <a:spcPct val="0"/>
              </a:spcBef>
            </a:pPr>
            <a:r>
              <a:rPr lang="tr-TR" sz="1100" dirty="0" smtClean="0">
                <a:ea typeface="ＭＳ Ｐゴシック" charset="0"/>
              </a:rPr>
              <a:t>Hizmetlerden faydalanabilmek için çocukların resmi kayıt altına alınmasının önemini vurgulayınız.</a:t>
            </a:r>
          </a:p>
          <a:p>
            <a:pPr marL="177800" indent="-177800" defTabSz="957263" eaLnBrk="1" hangingPunct="1">
              <a:spcBef>
                <a:spcPct val="0"/>
              </a:spcBef>
            </a:pPr>
            <a:r>
              <a:rPr lang="tr-TR" sz="1100" dirty="0" smtClean="0">
                <a:ea typeface="ＭＳ Ｐゴシック" charset="0"/>
              </a:rPr>
              <a:t>Özel desteğe ihtiyaç duyabilecek çocukların kimler olabileceğini katılımcılara sorunuz. Örneklendiriniz. (ailesinden ayrı düşmüş çocukları, engelli çocuklar gibi)</a:t>
            </a:r>
          </a:p>
          <a:p>
            <a:pPr marL="177800" indent="-177800" defTabSz="957263" eaLnBrk="1" hangingPunct="1">
              <a:spcBef>
                <a:spcPct val="0"/>
              </a:spcBef>
            </a:pPr>
            <a:r>
              <a:rPr lang="tr-TR" sz="1100" dirty="0" smtClean="0">
                <a:ea typeface="ＭＳ Ｐゴシック" charset="0"/>
              </a:rPr>
              <a:t>Çocuğun ‘yüksek yararı’ kavramı ile ilgili açıklama: çocuğun ‘üstün yararı’ kavramı da aynı anlamda kullanılır. ‘çocuk için en iyisi, çocuğun esenliği’ anlamlarında kullanılmaktadır.  </a:t>
            </a:r>
            <a:endParaRPr lang="en-US" sz="1100"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14</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100" dirty="0" smtClean="0">
                <a:latin typeface="Times New Roman" charset="0"/>
                <a:ea typeface="ＭＳ Ｐゴシック" charset="0"/>
              </a:rPr>
              <a:t>Çocuk koruma alanında önleme ve müdahale etkinliklerinin eşit derecede önemli olduğunu vurgulayarak bitiriniz. </a:t>
            </a:r>
            <a:endParaRPr lang="tr-TR" sz="1100" dirty="0">
              <a:latin typeface="Times New Roman" charset="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15</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dirty="0" smtClean="0">
                <a:ea typeface="ＭＳ Ｐゴシック" charset="0"/>
              </a:rPr>
              <a:t>Bir sonraki sunumda Çocuk Koruma alanında Türkiye’de var olan kurumsal ve yasal çerçeveden söz edileceğini söyleyerek ara veriniz. </a:t>
            </a:r>
            <a:endParaRPr lang="en-GB" dirty="0" smtClean="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16</a:t>
            </a:fld>
            <a:endParaRPr lang="en-US"/>
          </a:p>
        </p:txBody>
      </p:sp>
    </p:spTree>
    <p:extLst>
      <p:ext uri="{BB962C8B-B14F-4D97-AF65-F5344CB8AC3E}">
        <p14:creationId xmlns:p14="http://schemas.microsoft.com/office/powerpoint/2010/main" val="2418984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ea typeface="ＭＳ Ｐゴシック" charset="0"/>
              </a:rPr>
              <a:t>Bu slaytta çocukların hedef kitlesi olarak ne kadar geniş bir kitle olduğunu vurgulayınız.</a:t>
            </a:r>
            <a:endParaRPr lang="en-US" dirty="0" smtClean="0">
              <a:ea typeface="ＭＳ Ｐゴシック" charset="0"/>
            </a:endParaRPr>
          </a:p>
          <a:p>
            <a:r>
              <a:rPr lang="tr-TR" dirty="0" smtClean="0">
                <a:ea typeface="ＭＳ Ｐゴシック" charset="0"/>
              </a:rPr>
              <a:t> </a:t>
            </a:r>
            <a:endParaRPr lang="en-US" dirty="0" smtClean="0">
              <a:ea typeface="ＭＳ Ｐゴシック" charset="0"/>
            </a:endParaRPr>
          </a:p>
          <a:p>
            <a:r>
              <a:rPr lang="tr-TR" dirty="0" smtClean="0">
                <a:ea typeface="ＭＳ Ｐゴシック" charset="0"/>
              </a:rPr>
              <a:t>Acil koruma kapsamında değerlendirilen nüfuslar içerisinde çocukların büyük bir yer kapladığını, daha da fazla korunma ihtiyacı içinde olduklarını vurgulayınız.</a:t>
            </a:r>
          </a:p>
          <a:p>
            <a:endParaRPr lang="tr-TR" dirty="0" smtClean="0">
              <a:ea typeface="ＭＳ Ｐゴシック" charset="0"/>
            </a:endParaRPr>
          </a:p>
          <a:p>
            <a:r>
              <a:rPr lang="tr-TR" dirty="0" smtClean="0">
                <a:ea typeface="ＭＳ Ｐゴシック" charset="0"/>
              </a:rPr>
              <a:t>Slaytta </a:t>
            </a:r>
            <a:r>
              <a:rPr lang="tr-TR" dirty="0" err="1" smtClean="0">
                <a:ea typeface="ＭＳ Ｐゴシック" charset="0"/>
              </a:rPr>
              <a:t>yeralan</a:t>
            </a:r>
            <a:r>
              <a:rPr lang="tr-TR" dirty="0" smtClean="0">
                <a:ea typeface="ＭＳ Ｐゴシック" charset="0"/>
              </a:rPr>
              <a:t> veriler UNHCR (Birleşmiş Milletler Mülteciler Yüksek Komiserliği), Global </a:t>
            </a:r>
            <a:r>
              <a:rPr lang="tr-TR" dirty="0" err="1" smtClean="0">
                <a:ea typeface="ＭＳ Ｐゴシック" charset="0"/>
              </a:rPr>
              <a:t>Trends</a:t>
            </a:r>
            <a:r>
              <a:rPr lang="tr-TR" dirty="0" smtClean="0">
                <a:ea typeface="ＭＳ Ｐゴシック" charset="0"/>
              </a:rPr>
              <a:t>, 2011 raporundan alınmıştır.</a:t>
            </a:r>
            <a:endParaRPr lang="en-US" dirty="0" smtClean="0">
              <a:ea typeface="ＭＳ Ｐゴシック" charset="0"/>
            </a:endParaRPr>
          </a:p>
          <a:p>
            <a:pPr eaLnBrk="1" hangingPunct="1">
              <a:spcBef>
                <a:spcPct val="0"/>
              </a:spcBef>
            </a:pPr>
            <a:endParaRPr lang="tr-TR" dirty="0" smtClean="0">
              <a:latin typeface="Calibri" charset="0"/>
              <a:ea typeface="ＭＳ Ｐゴシック" charset="0"/>
            </a:endParaRPr>
          </a:p>
          <a:p>
            <a:pPr eaLnBrk="1" hangingPunct="1">
              <a:spcBef>
                <a:spcPct val="0"/>
              </a:spcBef>
            </a:pPr>
            <a:r>
              <a:rPr lang="tr-TR" dirty="0" smtClean="0">
                <a:latin typeface="Calibri" charset="0"/>
                <a:ea typeface="ＭＳ Ｐゴシック" charset="0"/>
              </a:rPr>
              <a:t>Sığınmacı: Kendi ülkesinden, savaş, öldürülme tehdidi, din, dil, ırk gibi sebeplerle güvenlik tehdidi altında olmak gibi farklı sebeplerle kaçarak başka bir ülkeye sığınmak için başvuruda bulunanları kapsar. İş bulmak ya da yaşamını başka ülkede sürdürmek amacıyla ‘göçmen’ olarak başka ülkede bulunanları kapsamaz. </a:t>
            </a:r>
          </a:p>
          <a:p>
            <a:pPr eaLnBrk="1" hangingPunct="1">
              <a:spcBef>
                <a:spcPct val="0"/>
              </a:spcBef>
            </a:pPr>
            <a:endParaRPr lang="tr-TR" dirty="0" smtClean="0">
              <a:latin typeface="Calibri" charset="0"/>
              <a:ea typeface="ＭＳ Ｐゴシック" charset="0"/>
            </a:endParaRPr>
          </a:p>
          <a:p>
            <a:pPr eaLnBrk="1" hangingPunct="1">
              <a:spcBef>
                <a:spcPct val="0"/>
              </a:spcBef>
            </a:pPr>
            <a:r>
              <a:rPr lang="tr-TR" dirty="0" smtClean="0">
                <a:latin typeface="Calibri" charset="0"/>
                <a:ea typeface="ＭＳ Ｐゴシック" charset="0"/>
              </a:rPr>
              <a:t>Vatansız: Her hangi bir ülke vatandaşı olmayanlar anlamındadır. Türkiye’de ‘geçici koruma altında’ bulunan Suriyeliler ‘vatansız’ değillerdir.</a:t>
            </a:r>
          </a:p>
          <a:p>
            <a:pPr eaLnBrk="1" hangingPunct="1">
              <a:spcBef>
                <a:spcPct val="0"/>
              </a:spcBef>
            </a:pPr>
            <a:endParaRPr lang="tr-TR" dirty="0" smtClean="0">
              <a:latin typeface="Calibri" charset="0"/>
              <a:ea typeface="ＭＳ Ｐゴシック" charset="0"/>
            </a:endParaRPr>
          </a:p>
          <a:p>
            <a:pPr eaLnBrk="1" hangingPunct="1">
              <a:spcBef>
                <a:spcPct val="0"/>
              </a:spcBef>
            </a:pPr>
            <a:r>
              <a:rPr lang="tr-TR" dirty="0" smtClean="0">
                <a:latin typeface="Calibri" charset="0"/>
                <a:ea typeface="ＭＳ Ｐゴシック" charset="0"/>
              </a:rPr>
              <a:t>Ülke içinde yerinden edilenler (</a:t>
            </a:r>
            <a:r>
              <a:rPr lang="tr-TR" dirty="0" err="1" smtClean="0">
                <a:latin typeface="Calibri" charset="0"/>
                <a:ea typeface="ＭＳ Ｐゴシック" charset="0"/>
              </a:rPr>
              <a:t>Internaly</a:t>
            </a:r>
            <a:r>
              <a:rPr lang="tr-TR" dirty="0" smtClean="0">
                <a:latin typeface="Calibri" charset="0"/>
                <a:ea typeface="ＭＳ Ｐゴシック" charset="0"/>
              </a:rPr>
              <a:t> </a:t>
            </a:r>
            <a:r>
              <a:rPr lang="tr-TR" dirty="0" err="1" smtClean="0">
                <a:latin typeface="Calibri" charset="0"/>
                <a:ea typeface="ＭＳ Ｐゴシック" charset="0"/>
              </a:rPr>
              <a:t>Displaced</a:t>
            </a:r>
            <a:r>
              <a:rPr lang="tr-TR" dirty="0" smtClean="0">
                <a:latin typeface="Calibri" charset="0"/>
                <a:ea typeface="ＭＳ Ｐゴシック" charset="0"/>
              </a:rPr>
              <a:t> </a:t>
            </a:r>
            <a:r>
              <a:rPr lang="tr-TR" dirty="0" err="1" smtClean="0">
                <a:latin typeface="Calibri" charset="0"/>
                <a:ea typeface="ＭＳ Ｐゴシック" charset="0"/>
              </a:rPr>
              <a:t>Persons</a:t>
            </a:r>
            <a:r>
              <a:rPr lang="tr-TR" dirty="0" smtClean="0">
                <a:latin typeface="Calibri" charset="0"/>
                <a:ea typeface="ＭＳ Ｐゴシック" charset="0"/>
              </a:rPr>
              <a:t>): </a:t>
            </a:r>
            <a:r>
              <a:rPr lang="tr-TR" dirty="0" smtClean="0">
                <a:ea typeface="ＭＳ Ｐゴシック" charset="0"/>
              </a:rPr>
              <a:t>"ülkesinde yerinden edilmiş kişiler"; Nisan 1998'de Birleşmiş Milletler İnsan Hakları Komisyonu'na sunulan </a:t>
            </a:r>
            <a:r>
              <a:rPr lang="tr-TR" dirty="0" smtClean="0">
                <a:ea typeface="ＭＳ Ｐゴシック" charset="0"/>
                <a:hlinkClick r:id="rId3" tooltip="Ülkesinde Yerinden Edilmiş Kişilere İlişkin Kılavuz İlkeler"/>
              </a:rPr>
              <a:t>Ülkesinde Yerinden Edilmiş Kişilere İlişkin Kılavuz İlkeler'inin</a:t>
            </a:r>
            <a:r>
              <a:rPr lang="tr-TR" dirty="0" smtClean="0">
                <a:ea typeface="ＭＳ Ｐゴシック" charset="0"/>
              </a:rPr>
              <a:t> (Kılavuz İlkeler) giriş bölümünde; zorla ya da zorunda kalarak evlerinden veya sürekli yaşamakta oldukları yerlerden, özellikle silahlı çatışmaların, yaygın şiddet hareketlerinin, insan hakları ihlallerinin veya doğal ya da insan kaynaklı felaketlerin sonucunda veya bunların etkilerinden kaçınmak için, uluslararası düzeyde kabul görmüş hiçbir devlet sınırını geçmeksizin kaçan ya da bu yerleri terk eden kişiler ya da kişi grupları.«</a:t>
            </a:r>
            <a:r>
              <a:rPr lang="tr-TR" baseline="30000" dirty="0" smtClean="0">
                <a:ea typeface="ＭＳ Ｐゴシック" charset="0"/>
              </a:rPr>
              <a:t> </a:t>
            </a:r>
            <a:r>
              <a:rPr lang="tr-TR" dirty="0" smtClean="0">
                <a:ea typeface="ＭＳ Ｐゴシック" charset="0"/>
              </a:rPr>
              <a:t>olarak tanımlanmıştır. </a:t>
            </a:r>
            <a:endParaRPr lang="tr-TR" dirty="0" smtClean="0">
              <a:latin typeface="Calibri" charset="0"/>
              <a:ea typeface="ＭＳ Ｐゴシック" charset="0"/>
            </a:endParaRPr>
          </a:p>
          <a:p>
            <a:pPr eaLnBrk="1" hangingPunct="1">
              <a:spcBef>
                <a:spcPct val="0"/>
              </a:spcBef>
            </a:pPr>
            <a:endParaRPr lang="tr-TR" dirty="0">
              <a:latin typeface="Calibri" charset="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2</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smtClean="0">
              <a:solidFill>
                <a:srgbClr val="000000"/>
              </a:solidFill>
              <a:ea typeface="ＭＳ Ｐゴシック" charset="0"/>
            </a:endParaRPr>
          </a:p>
          <a:p>
            <a:pPr eaLnBrk="1" hangingPunct="1">
              <a:spcBef>
                <a:spcPct val="0"/>
              </a:spcBef>
            </a:pPr>
            <a:r>
              <a:rPr lang="tr-TR" dirty="0" smtClean="0">
                <a:ea typeface="ＭＳ Ｐゴシック" charset="0"/>
              </a:rPr>
              <a:t>Bu slaytta öncelikle sadece ‘çocuk kimdir’ başlığını kullanarak (</a:t>
            </a:r>
            <a:r>
              <a:rPr lang="tr-TR" dirty="0" err="1" smtClean="0">
                <a:ea typeface="ＭＳ Ｐゴシック" charset="0"/>
              </a:rPr>
              <a:t>slaytın</a:t>
            </a:r>
            <a:r>
              <a:rPr lang="tr-TR" dirty="0" smtClean="0">
                <a:ea typeface="ＭＳ Ｐゴシック" charset="0"/>
              </a:rPr>
              <a:t> geri kalanını açmadan), katılımcılara ‘çocuk kimdir’ sorusunu yönelterek yanıtlamalarını isteyiniz. </a:t>
            </a:r>
          </a:p>
          <a:p>
            <a:pPr eaLnBrk="1" hangingPunct="1">
              <a:spcBef>
                <a:spcPct val="0"/>
              </a:spcBef>
            </a:pPr>
            <a:endParaRPr lang="tr-TR" dirty="0" smtClean="0">
              <a:ea typeface="ＭＳ Ｐゴシック" charset="0"/>
            </a:endParaRPr>
          </a:p>
          <a:p>
            <a:pPr eaLnBrk="1" hangingPunct="1">
              <a:spcBef>
                <a:spcPct val="0"/>
              </a:spcBef>
            </a:pPr>
            <a:r>
              <a:rPr lang="tr-TR" dirty="0" smtClean="0">
                <a:ea typeface="ＭＳ Ｐゴシック" charset="0"/>
              </a:rPr>
              <a:t>Slayttaki bilgileri paylaşınız.</a:t>
            </a:r>
          </a:p>
          <a:p>
            <a:pPr eaLnBrk="1" hangingPunct="1">
              <a:spcBef>
                <a:spcPct val="0"/>
              </a:spcBef>
            </a:pPr>
            <a:endParaRPr lang="tr-TR" dirty="0" smtClean="0">
              <a:ea typeface="ＭＳ Ｐゴシック" charset="0"/>
            </a:endParaRPr>
          </a:p>
          <a:p>
            <a:pPr eaLnBrk="1" hangingPunct="1">
              <a:spcBef>
                <a:spcPct val="0"/>
              </a:spcBef>
            </a:pPr>
            <a:r>
              <a:rPr lang="tr-TR" dirty="0" smtClean="0">
                <a:ea typeface="ＭＳ Ｐゴシック" charset="0"/>
              </a:rPr>
              <a:t>Çocuk kavramının kültürden kültüre ya da zaman içerisinde değişebileceği, fakat uluslararası hukuktaki tanımı kullanacağımızı vurgulayınız.</a:t>
            </a:r>
          </a:p>
          <a:p>
            <a:pPr eaLnBrk="1" hangingPunct="1">
              <a:spcBef>
                <a:spcPct val="0"/>
              </a:spcBef>
            </a:pPr>
            <a:endParaRPr lang="tr-TR" dirty="0" smtClean="0">
              <a:ea typeface="ＭＳ Ｐゴシック" charset="0"/>
            </a:endParaRPr>
          </a:p>
          <a:p>
            <a:pPr eaLnBrk="1" hangingPunct="1">
              <a:spcBef>
                <a:spcPct val="0"/>
              </a:spcBef>
            </a:pPr>
            <a:r>
              <a:rPr lang="tr-TR" dirty="0" smtClean="0">
                <a:ea typeface="ＭＳ Ｐゴシック" charset="0"/>
              </a:rPr>
              <a:t>Eğitim programı boyunca aktarılan bilgilerin ‘hukuk temelinde’ katılımcılar ile paylaşılacağını vurgulayarak bir sonraki </a:t>
            </a:r>
            <a:r>
              <a:rPr lang="tr-TR" dirty="0" err="1" smtClean="0">
                <a:ea typeface="ＭＳ Ｐゴシック" charset="0"/>
              </a:rPr>
              <a:t>slayta</a:t>
            </a:r>
            <a:r>
              <a:rPr lang="tr-TR" dirty="0" smtClean="0">
                <a:ea typeface="ＭＳ Ｐゴシック" charset="0"/>
              </a:rPr>
              <a:t> geçiniz.</a:t>
            </a:r>
          </a:p>
          <a:p>
            <a:pPr eaLnBrk="1" hangingPunct="1">
              <a:spcBef>
                <a:spcPct val="0"/>
              </a:spcBef>
            </a:pPr>
            <a:endParaRPr lang="tr-TR" dirty="0" smtClean="0">
              <a:ea typeface="ＭＳ Ｐゴシック" charset="0"/>
            </a:endParaRPr>
          </a:p>
          <a:p>
            <a:pPr eaLnBrk="1" hangingPunct="1">
              <a:spcBef>
                <a:spcPct val="0"/>
              </a:spcBef>
            </a:pPr>
            <a:endParaRPr lang="tr-TR" dirty="0" smtClean="0">
              <a:ea typeface="ＭＳ Ｐゴシック" charset="0"/>
            </a:endParaRPr>
          </a:p>
          <a:p>
            <a:pPr eaLnBrk="1" hangingPunct="1">
              <a:spcBef>
                <a:spcPct val="0"/>
              </a:spcBef>
            </a:pPr>
            <a:endParaRPr lang="tr-TR" dirty="0">
              <a:latin typeface="Calibri" charset="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3</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tr-TR" sz="1100" dirty="0" smtClean="0">
                <a:ea typeface="ＭＳ Ｐゴシック" charset="0"/>
              </a:rPr>
              <a:t>Yansıda yer alan çocuk tanımlamalarını paylaşınız.</a:t>
            </a:r>
          </a:p>
          <a:p>
            <a:pPr eaLnBrk="1" hangingPunct="1">
              <a:spcBef>
                <a:spcPct val="0"/>
              </a:spcBef>
            </a:pPr>
            <a:endParaRPr lang="tr-TR" sz="1100" dirty="0" smtClean="0">
              <a:ea typeface="ＭＳ Ｐゴシック" charset="0"/>
            </a:endParaRPr>
          </a:p>
          <a:p>
            <a:pPr eaLnBrk="1" hangingPunct="1">
              <a:spcBef>
                <a:spcPct val="0"/>
              </a:spcBef>
            </a:pPr>
            <a:r>
              <a:rPr lang="tr-TR" sz="1100" dirty="0" smtClean="0">
                <a:ea typeface="ＭＳ Ｐゴシック" charset="0"/>
              </a:rPr>
              <a:t>BM Çocuk Hakları Sözleşmesi: Dünyada en çok imzalanan </a:t>
            </a:r>
            <a:r>
              <a:rPr lang="tr-TR" sz="1100" dirty="0" err="1" smtClean="0">
                <a:ea typeface="ＭＳ Ｐゴシック" charset="0"/>
              </a:rPr>
              <a:t>ululslararası</a:t>
            </a:r>
            <a:r>
              <a:rPr lang="tr-TR" sz="1100" dirty="0" smtClean="0">
                <a:ea typeface="ＭＳ Ｐゴシック" charset="0"/>
              </a:rPr>
              <a:t> sözleşme olduğunu vurgulayınız. Türkiye dahil 196 ülkenin imzaladığını vurgulayınız. </a:t>
            </a:r>
          </a:p>
          <a:p>
            <a:pPr eaLnBrk="1" hangingPunct="1">
              <a:spcBef>
                <a:spcPct val="0"/>
              </a:spcBef>
            </a:pPr>
            <a:endParaRPr lang="tr-TR" sz="1100" dirty="0" smtClean="0">
              <a:ea typeface="ＭＳ Ｐゴシック" charset="0"/>
            </a:endParaRPr>
          </a:p>
          <a:p>
            <a:pPr eaLnBrk="1" hangingPunct="1">
              <a:spcBef>
                <a:spcPct val="0"/>
              </a:spcBef>
            </a:pPr>
            <a:r>
              <a:rPr lang="tr-TR" sz="1100" dirty="0" smtClean="0">
                <a:ea typeface="ＭＳ Ｐゴシック" charset="0"/>
              </a:rPr>
              <a:t>Çocuk Koruma Kanunu ve Türk Medeni Kanunu tanımlarında geçen ‘ergin’ ifadesi ile ilgili açıklama: Mahkeme, çeşitli sebeplerle 18 yaşından küçük bir kişiyi ergin kılabilir. Böylece kişinin yetişkinlerin sahip olduğu yasal haklara sahip olması söz konusudur (örneğin devlet memuru olabilmek). Fakat Türk Medeni Kanunu’nda mahkemece ergin kılınsa bile 18 yaşını tamamlamamış kişinin halen ‘çocuk’ olarak kabul edildiğini vurgulayınız. </a:t>
            </a:r>
            <a:endParaRPr lang="tr-TR" sz="1100"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4</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tr-TR" sz="1100" dirty="0" smtClean="0">
                <a:ea typeface="ＭＳ Ｐゴシック" charset="0"/>
              </a:rPr>
              <a:t>Bu yansıyı açtıktan sonra SAMIRA etkinliğine geçiniz. </a:t>
            </a:r>
          </a:p>
          <a:p>
            <a:pPr eaLnBrk="1" hangingPunct="1">
              <a:spcBef>
                <a:spcPct val="0"/>
              </a:spcBef>
            </a:pPr>
            <a:r>
              <a:rPr lang="tr-TR" sz="1100" dirty="0" smtClean="0">
                <a:ea typeface="ＭＳ Ｐゴシック" charset="0"/>
              </a:rPr>
              <a:t>Yansıda yer alan soruların yanıtlarını bir etkinlik içinde tartışacağınızı belirterek etkinliğe geçiniz. </a:t>
            </a:r>
            <a:endParaRPr lang="tr-TR" sz="1100"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5</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tr-TR" sz="1100" dirty="0" smtClean="0">
                <a:ea typeface="ＭＳ Ｐゴシック" charset="0"/>
              </a:rPr>
              <a:t>Çocuk koruma kavramını netleştiriniz. </a:t>
            </a:r>
          </a:p>
          <a:p>
            <a:pPr eaLnBrk="1" hangingPunct="1">
              <a:spcBef>
                <a:spcPct val="0"/>
              </a:spcBef>
            </a:pPr>
            <a:r>
              <a:rPr lang="tr-TR" sz="1100" dirty="0" smtClean="0">
                <a:ea typeface="ＭＳ Ｐゴシック" charset="0"/>
              </a:rPr>
              <a:t>Yansıda yer alan istismar kavramı ve istismar türleri daha sonra tanımlanacaktır. </a:t>
            </a:r>
          </a:p>
          <a:p>
            <a:pPr eaLnBrk="1" hangingPunct="1">
              <a:spcBef>
                <a:spcPct val="0"/>
              </a:spcBef>
            </a:pPr>
            <a:r>
              <a:rPr lang="tr-TR" sz="1100" dirty="0" smtClean="0">
                <a:ea typeface="ＭＳ Ｐゴシック" charset="0"/>
              </a:rPr>
              <a:t>Yansıda yer alan ‘su ve sanitasyon’ sektörleri ile </a:t>
            </a:r>
            <a:r>
              <a:rPr lang="tr-TR" sz="1100" dirty="0" err="1" smtClean="0">
                <a:ea typeface="ＭＳ Ｐゴシック" charset="0"/>
              </a:rPr>
              <a:t>ilgil</a:t>
            </a:r>
            <a:r>
              <a:rPr lang="tr-TR" sz="1100" dirty="0" smtClean="0">
                <a:ea typeface="ＭＳ Ｐゴシック" charset="0"/>
              </a:rPr>
              <a:t> açıklama: Sağlıklı içme suyu, temiz ve güvenilir gıda ve hijyen koşullarının sağlanmasıyla ilgili çalışmaları içeren sektördür. Daha çok afetler sonrasında, kalkınmakta olan ülkelerde ve kırsal kesimler için önemli bir ihtiyaç alanı olarak ortaya çıkar. Bu koşulların bulunmadığı eğitim ortamlarında özellikle üzerinde durulmasına gerek yoktur. </a:t>
            </a:r>
            <a:endParaRPr lang="tr-TR" sz="1100"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6</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tr-TR" sz="1100" dirty="0" smtClean="0">
                <a:ea typeface="ＭＳ Ｐゴシック" charset="0"/>
              </a:rPr>
              <a:t>Korunma ihtiyacı olan çocuk kavramını netleştiriniz.</a:t>
            </a:r>
          </a:p>
          <a:p>
            <a:pPr eaLnBrk="1" hangingPunct="1">
              <a:spcBef>
                <a:spcPct val="0"/>
              </a:spcBef>
            </a:pPr>
            <a:r>
              <a:rPr lang="tr-TR" sz="1100" dirty="0" smtClean="0">
                <a:ea typeface="ＭＳ Ｐゴシック" charset="0"/>
              </a:rPr>
              <a:t>Suça itilen çocukların da korunma ihtiyacı olan çocuk kavramı altında değerlendirildiğini vurgulayınız. ‘Suçlu çocuk’ kavramını kullanmamak gerektiğini, çocukların suça ‘sürüklendiğini’ vurgulayınız. </a:t>
            </a:r>
            <a:endParaRPr lang="tr-TR" sz="1100"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7</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tr-TR" sz="1100" dirty="0" smtClean="0">
                <a:ea typeface="ＭＳ Ｐゴシック" charset="0"/>
              </a:rPr>
              <a:t>‘Çocuk koruma yaklaşımı’ kavramını netleştiriniz.</a:t>
            </a:r>
          </a:p>
          <a:p>
            <a:pPr eaLnBrk="1" hangingPunct="1">
              <a:spcBef>
                <a:spcPct val="0"/>
              </a:spcBef>
            </a:pPr>
            <a:r>
              <a:rPr lang="tr-TR" sz="1100" dirty="0" smtClean="0">
                <a:ea typeface="ＭＳ Ｐゴシック" charset="0"/>
              </a:rPr>
              <a:t>Çocuk koruma yaklaşımında </a:t>
            </a:r>
            <a:r>
              <a:rPr lang="tr-TR" sz="1100" u="sng" dirty="0" smtClean="0">
                <a:ea typeface="ＭＳ Ｐゴシック" charset="0"/>
              </a:rPr>
              <a:t>koruyucu bir çevre </a:t>
            </a:r>
            <a:r>
              <a:rPr lang="tr-TR" sz="1100" dirty="0" smtClean="0">
                <a:ea typeface="ＭＳ Ｐゴシック" charset="0"/>
              </a:rPr>
              <a:t>oluşturmanın amaçlandığını vurgulayınız. </a:t>
            </a:r>
          </a:p>
          <a:p>
            <a:pPr eaLnBrk="1" hangingPunct="1">
              <a:spcBef>
                <a:spcPct val="0"/>
              </a:spcBef>
            </a:pPr>
            <a:r>
              <a:rPr lang="tr-TR" sz="1100" dirty="0" smtClean="0">
                <a:ea typeface="ＭＳ Ｐゴシック" charset="0"/>
              </a:rPr>
              <a:t>Çocuk koruma yaklaşımının </a:t>
            </a:r>
            <a:r>
              <a:rPr lang="tr-TR" sz="1100" u="sng" dirty="0" smtClean="0">
                <a:ea typeface="ＭＳ Ｐゴシック" charset="0"/>
              </a:rPr>
              <a:t>insan hakları temelli </a:t>
            </a:r>
            <a:r>
              <a:rPr lang="tr-TR" sz="1100" dirty="0" smtClean="0">
                <a:ea typeface="ＭＳ Ｐゴシック" charset="0"/>
              </a:rPr>
              <a:t>bir yaklaşım olduğunu vurgulayınız. </a:t>
            </a:r>
          </a:p>
          <a:p>
            <a:pPr eaLnBrk="1" hangingPunct="1">
              <a:spcBef>
                <a:spcPct val="0"/>
              </a:spcBef>
            </a:pPr>
            <a:r>
              <a:rPr lang="tr-TR" sz="1100" dirty="0" smtClean="0">
                <a:ea typeface="ＭＳ Ｐゴシック" charset="0"/>
              </a:rPr>
              <a:t>Çocuk koruma yaklaşımında </a:t>
            </a:r>
            <a:r>
              <a:rPr lang="tr-TR" sz="1100" u="sng" dirty="0" smtClean="0">
                <a:ea typeface="ＭＳ Ｐゴシック" charset="0"/>
              </a:rPr>
              <a:t>çocukların potansiyelini </a:t>
            </a:r>
            <a:r>
              <a:rPr lang="tr-TR" sz="1100" dirty="0" smtClean="0">
                <a:ea typeface="ＭＳ Ｐゴシック" charset="0"/>
              </a:rPr>
              <a:t>geliştirmenin önemini vurgulayınız. </a:t>
            </a:r>
            <a:endParaRPr lang="tr-TR" sz="1100"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8</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tr-TR" sz="1100" dirty="0" smtClean="0">
                <a:ea typeface="ＭＳ Ｐゴシック" charset="0"/>
              </a:rPr>
              <a:t>Bu yansıya geçmeden önce </a:t>
            </a:r>
            <a:r>
              <a:rPr lang="tr-TR" sz="1100" dirty="0" err="1" smtClean="0">
                <a:ea typeface="ＭＳ Ｐゴシック" charset="0"/>
              </a:rPr>
              <a:t>Samira</a:t>
            </a:r>
            <a:r>
              <a:rPr lang="tr-TR" sz="1100" dirty="0" smtClean="0">
                <a:ea typeface="ＭＳ Ｐゴシック" charset="0"/>
              </a:rPr>
              <a:t> ile ilgili VİDEOYU GÖSTERİNİZ</a:t>
            </a:r>
          </a:p>
          <a:p>
            <a:pPr eaLnBrk="1" hangingPunct="1"/>
            <a:endParaRPr lang="tr-TR" sz="1100" dirty="0" smtClean="0">
              <a:ea typeface="ＭＳ Ｐゴシック" charset="0"/>
            </a:endParaRPr>
          </a:p>
          <a:p>
            <a:pPr eaLnBrk="1" hangingPunct="1"/>
            <a:r>
              <a:rPr lang="tr-TR" sz="1100" dirty="0" err="1" smtClean="0">
                <a:ea typeface="ＭＳ Ｐゴシック" charset="0"/>
              </a:rPr>
              <a:t>Video’yu</a:t>
            </a:r>
            <a:r>
              <a:rPr lang="tr-TR" sz="1100" dirty="0" smtClean="0">
                <a:ea typeface="ＭＳ Ｐゴシック" charset="0"/>
              </a:rPr>
              <a:t> izledikten sonra katılımcılara şu soruyu yöneltiniz: </a:t>
            </a:r>
          </a:p>
          <a:p>
            <a:pPr eaLnBrk="1" hangingPunct="1">
              <a:buFontTx/>
              <a:buChar char="-"/>
            </a:pPr>
            <a:r>
              <a:rPr lang="tr-TR" sz="1100" dirty="0" err="1" smtClean="0">
                <a:ea typeface="ＭＳ Ｐゴシック" charset="0"/>
              </a:rPr>
              <a:t>Samira</a:t>
            </a:r>
            <a:r>
              <a:rPr lang="tr-TR" sz="1100" dirty="0" smtClean="0">
                <a:ea typeface="ＭＳ Ｐゴシック" charset="0"/>
              </a:rPr>
              <a:t> hangi bakımlardan korunma ihtiyacı duyuyordu? Ne gibi risklerle karşı karşıya idi?</a:t>
            </a:r>
          </a:p>
          <a:p>
            <a:pPr eaLnBrk="1" hangingPunct="1"/>
            <a:endParaRPr lang="tr-TR" sz="1100" dirty="0" smtClean="0">
              <a:ea typeface="ＭＳ Ｐゴシック" charset="0"/>
            </a:endParaRPr>
          </a:p>
          <a:p>
            <a:pPr eaLnBrk="1" hangingPunct="1"/>
            <a:r>
              <a:rPr lang="tr-TR" sz="1100" dirty="0" smtClean="0">
                <a:ea typeface="ＭＳ Ｐゴシック" charset="0"/>
              </a:rPr>
              <a:t>Katılımcılardan yanıtları aldıktan sonra yansıya geçiniz. Çocuk koruma alanlarını yansıdaki gibi tek tek belirtiniz. </a:t>
            </a:r>
            <a:endParaRPr lang="en-GB" sz="1100" dirty="0">
              <a:ea typeface="ＭＳ Ｐゴシック" charset="0"/>
            </a:endParaRPr>
          </a:p>
        </p:txBody>
      </p:sp>
      <p:sp>
        <p:nvSpPr>
          <p:cNvPr id="4" name="Slide Number Placeholder 3"/>
          <p:cNvSpPr>
            <a:spLocks noGrp="1"/>
          </p:cNvSpPr>
          <p:nvPr>
            <p:ph type="sldNum" sz="quarter" idx="10"/>
          </p:nvPr>
        </p:nvSpPr>
        <p:spPr/>
        <p:txBody>
          <a:bodyPr/>
          <a:lstStyle/>
          <a:p>
            <a:fld id="{C767529F-71AD-DE49-A9A2-236B7EDCAB23}" type="slidenum">
              <a:rPr lang="en-US" smtClean="0"/>
              <a:t>9</a:t>
            </a:fld>
            <a:endParaRPr lang="en-US"/>
          </a:p>
        </p:txBody>
      </p:sp>
    </p:spTree>
    <p:extLst>
      <p:ext uri="{BB962C8B-B14F-4D97-AF65-F5344CB8AC3E}">
        <p14:creationId xmlns:p14="http://schemas.microsoft.com/office/powerpoint/2010/main" val="73096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tr-TR"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Click to edit Master subtitle style</a:t>
            </a:r>
            <a:endParaRPr lang="en-US"/>
          </a:p>
        </p:txBody>
      </p:sp>
      <p:sp>
        <p:nvSpPr>
          <p:cNvPr id="4" name="Date Placeholder 3"/>
          <p:cNvSpPr>
            <a:spLocks noGrp="1"/>
          </p:cNvSpPr>
          <p:nvPr>
            <p:ph type="dt" sz="half" idx="10"/>
          </p:nvPr>
        </p:nvSpPr>
        <p:spPr/>
        <p:txBody>
          <a:bodyPr/>
          <a:lstStyle/>
          <a:p>
            <a:fld id="{C686A853-5D71-0C4B-BDDA-9F79421D47B4}"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1516301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C686A853-5D71-0C4B-BDDA-9F79421D47B4}"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668254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tr-TR"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C686A853-5D71-0C4B-BDDA-9F79421D47B4}"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275737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Content Placeholder 2"/>
          <p:cNvSpPr>
            <a:spLocks noGrp="1"/>
          </p:cNvSpPr>
          <p:nvPr>
            <p:ph idx="1"/>
          </p:nvPr>
        </p:nvSpPr>
        <p:spPr/>
        <p:txBody>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C686A853-5D71-0C4B-BDDA-9F79421D47B4}"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2764495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tr-TR"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Click to edit Master text styles</a:t>
            </a:r>
          </a:p>
        </p:txBody>
      </p:sp>
      <p:sp>
        <p:nvSpPr>
          <p:cNvPr id="4" name="Date Placeholder 3"/>
          <p:cNvSpPr>
            <a:spLocks noGrp="1"/>
          </p:cNvSpPr>
          <p:nvPr>
            <p:ph type="dt" sz="half" idx="10"/>
          </p:nvPr>
        </p:nvSpPr>
        <p:spPr/>
        <p:txBody>
          <a:bodyPr/>
          <a:lstStyle/>
          <a:p>
            <a:fld id="{C686A853-5D71-0C4B-BDDA-9F79421D47B4}"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441079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5" name="Date Placeholder 4"/>
          <p:cNvSpPr>
            <a:spLocks noGrp="1"/>
          </p:cNvSpPr>
          <p:nvPr>
            <p:ph type="dt" sz="half" idx="10"/>
          </p:nvPr>
        </p:nvSpPr>
        <p:spPr/>
        <p:txBody>
          <a:bodyPr/>
          <a:lstStyle/>
          <a:p>
            <a:fld id="{C686A853-5D71-0C4B-BDDA-9F79421D47B4}" type="datetimeFigureOut">
              <a:rPr lang="en-US" smtClean="0"/>
              <a:t>10/27/2016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578595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7" name="Date Placeholder 6"/>
          <p:cNvSpPr>
            <a:spLocks noGrp="1"/>
          </p:cNvSpPr>
          <p:nvPr>
            <p:ph type="dt" sz="half" idx="10"/>
          </p:nvPr>
        </p:nvSpPr>
        <p:spPr/>
        <p:txBody>
          <a:bodyPr/>
          <a:lstStyle/>
          <a:p>
            <a:fld id="{C686A853-5D71-0C4B-BDDA-9F79421D47B4}" type="datetimeFigureOut">
              <a:rPr lang="en-US" smtClean="0"/>
              <a:t>10/27/2016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230735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Date Placeholder 2"/>
          <p:cNvSpPr>
            <a:spLocks noGrp="1"/>
          </p:cNvSpPr>
          <p:nvPr>
            <p:ph type="dt" sz="half" idx="10"/>
          </p:nvPr>
        </p:nvSpPr>
        <p:spPr/>
        <p:txBody>
          <a:bodyPr/>
          <a:lstStyle/>
          <a:p>
            <a:fld id="{C686A853-5D71-0C4B-BDDA-9F79421D47B4}" type="datetimeFigureOut">
              <a:rPr lang="en-US" smtClean="0"/>
              <a:t>10/27/2016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3163802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86A853-5D71-0C4B-BDDA-9F79421D47B4}" type="datetimeFigureOut">
              <a:rPr lang="en-US" smtClean="0"/>
              <a:t>10/27/2016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3811617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tr-TR"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Click to edit Master text styles</a:t>
            </a:r>
          </a:p>
        </p:txBody>
      </p:sp>
      <p:sp>
        <p:nvSpPr>
          <p:cNvPr id="5" name="Date Placeholder 4"/>
          <p:cNvSpPr>
            <a:spLocks noGrp="1"/>
          </p:cNvSpPr>
          <p:nvPr>
            <p:ph type="dt" sz="half" idx="10"/>
          </p:nvPr>
        </p:nvSpPr>
        <p:spPr/>
        <p:txBody>
          <a:bodyPr/>
          <a:lstStyle/>
          <a:p>
            <a:fld id="{C686A853-5D71-0C4B-BDDA-9F79421D47B4}" type="datetimeFigureOut">
              <a:rPr lang="en-US" smtClean="0"/>
              <a:t>10/27/2016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202006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tr-TR"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Click to edit Master text styles</a:t>
            </a:r>
          </a:p>
        </p:txBody>
      </p:sp>
      <p:sp>
        <p:nvSpPr>
          <p:cNvPr id="5" name="Date Placeholder 4"/>
          <p:cNvSpPr>
            <a:spLocks noGrp="1"/>
          </p:cNvSpPr>
          <p:nvPr>
            <p:ph type="dt" sz="half" idx="10"/>
          </p:nvPr>
        </p:nvSpPr>
        <p:spPr/>
        <p:txBody>
          <a:bodyPr/>
          <a:lstStyle/>
          <a:p>
            <a:fld id="{C686A853-5D71-0C4B-BDDA-9F79421D47B4}" type="datetimeFigureOut">
              <a:rPr lang="en-US" smtClean="0"/>
              <a:t>10/27/2016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3286802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86A853-5D71-0C4B-BDDA-9F79421D47B4}" type="datetimeFigureOut">
              <a:rPr lang="en-US" smtClean="0"/>
              <a:t>10/27/2016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AB6069-DAE4-7648-847D-5EA1BEA6BCEE}" type="slidenum">
              <a:rPr lang="en-US" smtClean="0"/>
              <a:t>‹#›</a:t>
            </a:fld>
            <a:endParaRPr lang="en-US"/>
          </a:p>
        </p:txBody>
      </p:sp>
    </p:spTree>
    <p:extLst>
      <p:ext uri="{BB962C8B-B14F-4D97-AF65-F5344CB8AC3E}">
        <p14:creationId xmlns:p14="http://schemas.microsoft.com/office/powerpoint/2010/main" val="186661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pt_cocuk koruma-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48233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pt_cocuk koruma-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1"/>
          <p:cNvSpPr>
            <a:spLocks noGrp="1"/>
          </p:cNvSpPr>
          <p:nvPr>
            <p:ph type="ctrTitle"/>
          </p:nvPr>
        </p:nvSpPr>
        <p:spPr>
          <a:xfrm>
            <a:off x="685800" y="652567"/>
            <a:ext cx="7772400" cy="444853"/>
          </a:xfrm>
        </p:spPr>
        <p:txBody>
          <a:bodyPr>
            <a:noAutofit/>
          </a:bodyPr>
          <a:lstStyle/>
          <a:p>
            <a:r>
              <a:rPr lang="en-US" sz="2600" b="1" dirty="0" err="1" smtClean="0">
                <a:solidFill>
                  <a:srgbClr val="DF1816"/>
                </a:solidFill>
              </a:rPr>
              <a:t>Çocuk</a:t>
            </a:r>
            <a:r>
              <a:rPr lang="en-US" sz="2600" b="1" dirty="0" smtClean="0">
                <a:solidFill>
                  <a:srgbClr val="DF1816"/>
                </a:solidFill>
              </a:rPr>
              <a:t> </a:t>
            </a:r>
            <a:r>
              <a:rPr lang="en-US" sz="2600" b="1" dirty="0" err="1" smtClean="0">
                <a:solidFill>
                  <a:srgbClr val="DF1816"/>
                </a:solidFill>
              </a:rPr>
              <a:t>Koruma</a:t>
            </a:r>
            <a:r>
              <a:rPr lang="en-US" sz="2600" b="1" dirty="0" smtClean="0">
                <a:solidFill>
                  <a:srgbClr val="DF1816"/>
                </a:solidFill>
              </a:rPr>
              <a:t> </a:t>
            </a:r>
            <a:r>
              <a:rPr lang="en-US" sz="2600" b="1" dirty="0" err="1" smtClean="0">
                <a:solidFill>
                  <a:srgbClr val="DF1816"/>
                </a:solidFill>
              </a:rPr>
              <a:t>Alanlanına</a:t>
            </a:r>
            <a:r>
              <a:rPr lang="en-US" sz="2600" b="1" dirty="0" smtClean="0">
                <a:solidFill>
                  <a:srgbClr val="DF1816"/>
                </a:solidFill>
              </a:rPr>
              <a:t> </a:t>
            </a:r>
            <a:r>
              <a:rPr lang="en-US" sz="2600" b="1" dirty="0" err="1" smtClean="0">
                <a:solidFill>
                  <a:srgbClr val="DF1816"/>
                </a:solidFill>
              </a:rPr>
              <a:t>İlişkin</a:t>
            </a:r>
            <a:r>
              <a:rPr lang="en-US" sz="2600" b="1" dirty="0" smtClean="0">
                <a:solidFill>
                  <a:srgbClr val="DF1816"/>
                </a:solidFill>
              </a:rPr>
              <a:t> </a:t>
            </a:r>
            <a:r>
              <a:rPr lang="en-US" sz="2600" b="1" dirty="0" err="1" smtClean="0">
                <a:solidFill>
                  <a:srgbClr val="DF1816"/>
                </a:solidFill>
              </a:rPr>
              <a:t>Temel</a:t>
            </a:r>
            <a:r>
              <a:rPr lang="en-US" sz="2600" b="1" dirty="0" smtClean="0">
                <a:solidFill>
                  <a:srgbClr val="DF1816"/>
                </a:solidFill>
              </a:rPr>
              <a:t> </a:t>
            </a:r>
            <a:r>
              <a:rPr lang="en-US" sz="2600" b="1" dirty="0" err="1" smtClean="0">
                <a:solidFill>
                  <a:srgbClr val="DF1816"/>
                </a:solidFill>
              </a:rPr>
              <a:t>Tanımlar</a:t>
            </a:r>
            <a:endParaRPr lang="en-US" sz="2600" b="1" dirty="0">
              <a:solidFill>
                <a:srgbClr val="DF1816"/>
              </a:solidFill>
            </a:endParaRPr>
          </a:p>
        </p:txBody>
      </p:sp>
      <p:sp>
        <p:nvSpPr>
          <p:cNvPr id="5" name="Subtitle 2"/>
          <p:cNvSpPr>
            <a:spLocks noGrp="1"/>
          </p:cNvSpPr>
          <p:nvPr>
            <p:ph type="subTitle" idx="1"/>
          </p:nvPr>
        </p:nvSpPr>
        <p:spPr>
          <a:xfrm>
            <a:off x="256117" y="1567806"/>
            <a:ext cx="8336703" cy="1014520"/>
          </a:xfrm>
        </p:spPr>
        <p:txBody>
          <a:bodyPr>
            <a:noAutofit/>
          </a:bodyPr>
          <a:lstStyle/>
          <a:p>
            <a:pPr marL="0" lvl="1" algn="l">
              <a:spcBef>
                <a:spcPts val="700"/>
              </a:spcBef>
              <a:buSzPct val="60000"/>
            </a:pPr>
            <a:r>
              <a:rPr lang="tr-TR" sz="2000" b="1" dirty="0">
                <a:solidFill>
                  <a:srgbClr val="DF1816"/>
                </a:solidFill>
                <a:latin typeface="Calibri"/>
                <a:cs typeface="Calibri"/>
              </a:rPr>
              <a:t>Çocuk İstismarı </a:t>
            </a:r>
            <a:r>
              <a:rPr lang="tr-TR" sz="2000" b="1" dirty="0" smtClean="0">
                <a:solidFill>
                  <a:srgbClr val="DF1816"/>
                </a:solidFill>
                <a:latin typeface="Calibri"/>
                <a:cs typeface="Calibri"/>
              </a:rPr>
              <a:t>Nedir?</a:t>
            </a:r>
          </a:p>
          <a:p>
            <a:pPr marL="0" lvl="1" algn="l">
              <a:spcBef>
                <a:spcPts val="700"/>
              </a:spcBef>
              <a:buSzPct val="60000"/>
            </a:pPr>
            <a:r>
              <a:rPr lang="tr-TR" sz="1800" dirty="0" smtClean="0">
                <a:solidFill>
                  <a:schemeClr val="tx1">
                    <a:lumMod val="75000"/>
                    <a:lumOff val="25000"/>
                  </a:schemeClr>
                </a:solidFill>
                <a:latin typeface="Calibri"/>
                <a:cs typeface="Calibri"/>
              </a:rPr>
              <a:t>Cinsel </a:t>
            </a:r>
            <a:r>
              <a:rPr lang="tr-TR" sz="1800" dirty="0">
                <a:solidFill>
                  <a:schemeClr val="tx1">
                    <a:lumMod val="75000"/>
                    <a:lumOff val="25000"/>
                  </a:schemeClr>
                </a:solidFill>
                <a:latin typeface="Calibri"/>
                <a:cs typeface="Calibri"/>
              </a:rPr>
              <a:t>istismar dahil olmak üzere, her türlü fiziksel veya ruhsal şiddet, kötü muamele veya sömürü</a:t>
            </a:r>
          </a:p>
        </p:txBody>
      </p:sp>
      <p:sp>
        <p:nvSpPr>
          <p:cNvPr id="6" name="Subtitle 2"/>
          <p:cNvSpPr txBox="1">
            <a:spLocks/>
          </p:cNvSpPr>
          <p:nvPr/>
        </p:nvSpPr>
        <p:spPr>
          <a:xfrm>
            <a:off x="256117" y="2872305"/>
            <a:ext cx="8336703" cy="101452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lvl="1" algn="l"/>
            <a:r>
              <a:rPr lang="tr-TR" sz="2000" b="1" dirty="0" smtClean="0">
                <a:solidFill>
                  <a:srgbClr val="DF1816"/>
                </a:solidFill>
                <a:latin typeface="Calibri"/>
                <a:cs typeface="Calibri"/>
              </a:rPr>
              <a:t>Fiziksel İstismar</a:t>
            </a:r>
          </a:p>
          <a:p>
            <a:pPr marL="0" lvl="1" algn="l"/>
            <a:r>
              <a:rPr lang="tr-TR" sz="1800" dirty="0" smtClean="0">
                <a:solidFill>
                  <a:schemeClr val="tx1">
                    <a:lumMod val="75000"/>
                    <a:lumOff val="25000"/>
                  </a:schemeClr>
                </a:solidFill>
                <a:latin typeface="Calibri"/>
                <a:cs typeface="Calibri"/>
              </a:rPr>
              <a:t>Fiziksel </a:t>
            </a:r>
            <a:r>
              <a:rPr lang="tr-TR" sz="1800" dirty="0">
                <a:solidFill>
                  <a:schemeClr val="tx1">
                    <a:lumMod val="75000"/>
                    <a:lumOff val="25000"/>
                  </a:schemeClr>
                </a:solidFill>
                <a:latin typeface="Calibri"/>
                <a:cs typeface="Calibri"/>
              </a:rPr>
              <a:t>istismar, her hangi birisinin bir çocuğu veya genci kasıtlı olarak yaralaması ya da yaralamakla tehdit etmesi durumudur.  Çocuğa tokat veya yumruk atmak, çocuğu veya genci sarsmak, vurmak, yakmak, itmek veya çekiştirmek fiziksel istismar unsurlarıdır. Fiziksel istismar sonucunda, çocuğun vücudunda, şişme, kesik, yanık veya kırık şeklinde yaralar görülmektedir. </a:t>
            </a:r>
          </a:p>
        </p:txBody>
      </p:sp>
    </p:spTree>
    <p:extLst>
      <p:ext uri="{BB962C8B-B14F-4D97-AF65-F5344CB8AC3E}">
        <p14:creationId xmlns:p14="http://schemas.microsoft.com/office/powerpoint/2010/main" val="4531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pt_cocuk koruma-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1"/>
          <p:cNvSpPr>
            <a:spLocks noGrp="1"/>
          </p:cNvSpPr>
          <p:nvPr>
            <p:ph type="ctrTitle"/>
          </p:nvPr>
        </p:nvSpPr>
        <p:spPr>
          <a:xfrm>
            <a:off x="685800" y="652567"/>
            <a:ext cx="7772400" cy="444853"/>
          </a:xfrm>
        </p:spPr>
        <p:txBody>
          <a:bodyPr>
            <a:noAutofit/>
          </a:bodyPr>
          <a:lstStyle/>
          <a:p>
            <a:r>
              <a:rPr lang="en-US" sz="2600" b="1" dirty="0" err="1" smtClean="0">
                <a:solidFill>
                  <a:srgbClr val="DF1816"/>
                </a:solidFill>
              </a:rPr>
              <a:t>Çocuk</a:t>
            </a:r>
            <a:r>
              <a:rPr lang="en-US" sz="2600" b="1" dirty="0" smtClean="0">
                <a:solidFill>
                  <a:srgbClr val="DF1816"/>
                </a:solidFill>
              </a:rPr>
              <a:t> </a:t>
            </a:r>
            <a:r>
              <a:rPr lang="en-US" sz="2600" b="1" dirty="0" err="1" smtClean="0">
                <a:solidFill>
                  <a:srgbClr val="DF1816"/>
                </a:solidFill>
              </a:rPr>
              <a:t>Koruma</a:t>
            </a:r>
            <a:r>
              <a:rPr lang="en-US" sz="2600" b="1" dirty="0" smtClean="0">
                <a:solidFill>
                  <a:srgbClr val="DF1816"/>
                </a:solidFill>
              </a:rPr>
              <a:t> </a:t>
            </a:r>
            <a:r>
              <a:rPr lang="en-US" sz="2600" b="1" dirty="0" err="1" smtClean="0">
                <a:solidFill>
                  <a:srgbClr val="DF1816"/>
                </a:solidFill>
              </a:rPr>
              <a:t>Alanlanına</a:t>
            </a:r>
            <a:r>
              <a:rPr lang="en-US" sz="2600" b="1" dirty="0" smtClean="0">
                <a:solidFill>
                  <a:srgbClr val="DF1816"/>
                </a:solidFill>
              </a:rPr>
              <a:t> </a:t>
            </a:r>
            <a:r>
              <a:rPr lang="en-US" sz="2600" b="1" dirty="0" err="1" smtClean="0">
                <a:solidFill>
                  <a:srgbClr val="DF1816"/>
                </a:solidFill>
              </a:rPr>
              <a:t>İlişkin</a:t>
            </a:r>
            <a:r>
              <a:rPr lang="en-US" sz="2600" b="1" dirty="0" smtClean="0">
                <a:solidFill>
                  <a:srgbClr val="DF1816"/>
                </a:solidFill>
              </a:rPr>
              <a:t> </a:t>
            </a:r>
            <a:r>
              <a:rPr lang="en-US" sz="2600" b="1" dirty="0" err="1" smtClean="0">
                <a:solidFill>
                  <a:srgbClr val="DF1816"/>
                </a:solidFill>
              </a:rPr>
              <a:t>Temel</a:t>
            </a:r>
            <a:r>
              <a:rPr lang="en-US" sz="2600" b="1" dirty="0" smtClean="0">
                <a:solidFill>
                  <a:srgbClr val="DF1816"/>
                </a:solidFill>
              </a:rPr>
              <a:t> </a:t>
            </a:r>
            <a:r>
              <a:rPr lang="en-US" sz="2600" b="1" dirty="0" err="1" smtClean="0">
                <a:solidFill>
                  <a:srgbClr val="DF1816"/>
                </a:solidFill>
              </a:rPr>
              <a:t>Tanımlar</a:t>
            </a:r>
            <a:endParaRPr lang="en-US" sz="2600" b="1" dirty="0">
              <a:solidFill>
                <a:srgbClr val="DF1816"/>
              </a:solidFill>
            </a:endParaRPr>
          </a:p>
        </p:txBody>
      </p:sp>
      <p:sp>
        <p:nvSpPr>
          <p:cNvPr id="5" name="Subtitle 2"/>
          <p:cNvSpPr>
            <a:spLocks noGrp="1"/>
          </p:cNvSpPr>
          <p:nvPr>
            <p:ph type="subTitle" idx="1"/>
          </p:nvPr>
        </p:nvSpPr>
        <p:spPr>
          <a:xfrm>
            <a:off x="256117" y="1567806"/>
            <a:ext cx="8336703" cy="1014520"/>
          </a:xfrm>
        </p:spPr>
        <p:txBody>
          <a:bodyPr>
            <a:noAutofit/>
          </a:bodyPr>
          <a:lstStyle/>
          <a:p>
            <a:pPr marL="0" lvl="1" algn="l">
              <a:spcBef>
                <a:spcPts val="700"/>
              </a:spcBef>
              <a:buSzPct val="60000"/>
            </a:pPr>
            <a:r>
              <a:rPr lang="tr-TR" sz="2000" b="1" dirty="0" smtClean="0">
                <a:solidFill>
                  <a:srgbClr val="DF1816"/>
                </a:solidFill>
                <a:latin typeface="Calibri"/>
                <a:cs typeface="Calibri"/>
              </a:rPr>
              <a:t>Duygusal İstismar</a:t>
            </a:r>
          </a:p>
          <a:p>
            <a:pPr algn="l"/>
            <a:r>
              <a:rPr lang="tr-TR" sz="1800" dirty="0">
                <a:solidFill>
                  <a:schemeClr val="tx1">
                    <a:lumMod val="75000"/>
                    <a:lumOff val="25000"/>
                  </a:schemeClr>
                </a:solidFill>
                <a:latin typeface="Calibri"/>
                <a:cs typeface="Calibri"/>
              </a:rPr>
              <a:t>Duygusal istismar, sürekli olarak çocuğun veya gencin kendine saygısını zedeleyecek davranışlara maruz kalması durumudur. Bu bağlamda,  takma adlar, tehdit, dalga geçme, gözdağı verme ya da çocuğu veya genci dışlama duygusal istismar unsurlarıdır. </a:t>
            </a:r>
          </a:p>
        </p:txBody>
      </p:sp>
      <p:sp>
        <p:nvSpPr>
          <p:cNvPr id="6" name="Subtitle 2"/>
          <p:cNvSpPr txBox="1">
            <a:spLocks/>
          </p:cNvSpPr>
          <p:nvPr/>
        </p:nvSpPr>
        <p:spPr>
          <a:xfrm>
            <a:off x="256117" y="3147463"/>
            <a:ext cx="8411633" cy="101452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lvl="1" algn="l"/>
            <a:r>
              <a:rPr lang="tr-TR" sz="2000" b="1" dirty="0" smtClean="0">
                <a:solidFill>
                  <a:srgbClr val="DF1816"/>
                </a:solidFill>
                <a:latin typeface="Calibri"/>
                <a:cs typeface="Calibri"/>
              </a:rPr>
              <a:t>Cinsel İstismar</a:t>
            </a:r>
          </a:p>
          <a:p>
            <a:pPr algn="l"/>
            <a:r>
              <a:rPr lang="tr-TR" sz="1800" dirty="0">
                <a:solidFill>
                  <a:schemeClr val="tx1">
                    <a:lumMod val="75000"/>
                    <a:lumOff val="25000"/>
                  </a:schemeClr>
                </a:solidFill>
                <a:latin typeface="Calibri"/>
                <a:cs typeface="Calibri"/>
              </a:rPr>
              <a:t>Cinsel istismar, çocuk veya gencin daha büyük bir çocuk, genç veya yetişkin tarafından,  bulundukları yerdeki reşitlik yaşı gözetmeksizin kendi cinsel dürtüleri veya arzuları doğrultusunda kullanılmasıdır. Cinsel istismar, cinsel temas içeren veya temas içermediği halde çocuğu tehdit ve pornografiye maruz bırakan davranışlar şeklinde görülebilir.</a:t>
            </a:r>
          </a:p>
        </p:txBody>
      </p:sp>
    </p:spTree>
    <p:extLst>
      <p:ext uri="{BB962C8B-B14F-4D97-AF65-F5344CB8AC3E}">
        <p14:creationId xmlns:p14="http://schemas.microsoft.com/office/powerpoint/2010/main" val="557990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pt_cocuk koruma-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1"/>
          <p:cNvSpPr>
            <a:spLocks noGrp="1"/>
          </p:cNvSpPr>
          <p:nvPr>
            <p:ph type="ctrTitle"/>
          </p:nvPr>
        </p:nvSpPr>
        <p:spPr>
          <a:xfrm>
            <a:off x="685800" y="652567"/>
            <a:ext cx="7772400" cy="444853"/>
          </a:xfrm>
        </p:spPr>
        <p:txBody>
          <a:bodyPr>
            <a:noAutofit/>
          </a:bodyPr>
          <a:lstStyle/>
          <a:p>
            <a:r>
              <a:rPr lang="en-US" sz="2600" b="1" dirty="0" err="1" smtClean="0">
                <a:solidFill>
                  <a:srgbClr val="DF1816"/>
                </a:solidFill>
              </a:rPr>
              <a:t>Çocuk</a:t>
            </a:r>
            <a:r>
              <a:rPr lang="en-US" sz="2600" b="1" dirty="0" smtClean="0">
                <a:solidFill>
                  <a:srgbClr val="DF1816"/>
                </a:solidFill>
              </a:rPr>
              <a:t> </a:t>
            </a:r>
            <a:r>
              <a:rPr lang="en-US" sz="2600" b="1" dirty="0" err="1" smtClean="0">
                <a:solidFill>
                  <a:srgbClr val="DF1816"/>
                </a:solidFill>
              </a:rPr>
              <a:t>Koruma</a:t>
            </a:r>
            <a:r>
              <a:rPr lang="en-US" sz="2600" b="1" dirty="0" smtClean="0">
                <a:solidFill>
                  <a:srgbClr val="DF1816"/>
                </a:solidFill>
              </a:rPr>
              <a:t> </a:t>
            </a:r>
            <a:r>
              <a:rPr lang="en-US" sz="2600" b="1" dirty="0" err="1" smtClean="0">
                <a:solidFill>
                  <a:srgbClr val="DF1816"/>
                </a:solidFill>
              </a:rPr>
              <a:t>Alanlanına</a:t>
            </a:r>
            <a:r>
              <a:rPr lang="en-US" sz="2600" b="1" dirty="0" smtClean="0">
                <a:solidFill>
                  <a:srgbClr val="DF1816"/>
                </a:solidFill>
              </a:rPr>
              <a:t> </a:t>
            </a:r>
            <a:r>
              <a:rPr lang="en-US" sz="2600" b="1" dirty="0" err="1" smtClean="0">
                <a:solidFill>
                  <a:srgbClr val="DF1816"/>
                </a:solidFill>
              </a:rPr>
              <a:t>İlişkin</a:t>
            </a:r>
            <a:r>
              <a:rPr lang="en-US" sz="2600" b="1" dirty="0" smtClean="0">
                <a:solidFill>
                  <a:srgbClr val="DF1816"/>
                </a:solidFill>
              </a:rPr>
              <a:t> </a:t>
            </a:r>
            <a:r>
              <a:rPr lang="en-US" sz="2600" b="1" dirty="0" err="1" smtClean="0">
                <a:solidFill>
                  <a:srgbClr val="DF1816"/>
                </a:solidFill>
              </a:rPr>
              <a:t>Temel</a:t>
            </a:r>
            <a:r>
              <a:rPr lang="en-US" sz="2600" b="1" dirty="0" smtClean="0">
                <a:solidFill>
                  <a:srgbClr val="DF1816"/>
                </a:solidFill>
              </a:rPr>
              <a:t> </a:t>
            </a:r>
            <a:r>
              <a:rPr lang="en-US" sz="2600" b="1" dirty="0" err="1" smtClean="0">
                <a:solidFill>
                  <a:srgbClr val="DF1816"/>
                </a:solidFill>
              </a:rPr>
              <a:t>Tanımlar</a:t>
            </a:r>
            <a:endParaRPr lang="en-US" sz="2600" b="1" dirty="0">
              <a:solidFill>
                <a:srgbClr val="DF1816"/>
              </a:solidFill>
            </a:endParaRPr>
          </a:p>
        </p:txBody>
      </p:sp>
      <p:sp>
        <p:nvSpPr>
          <p:cNvPr id="5" name="Subtitle 2"/>
          <p:cNvSpPr>
            <a:spLocks noGrp="1"/>
          </p:cNvSpPr>
          <p:nvPr>
            <p:ph type="subTitle" idx="1"/>
          </p:nvPr>
        </p:nvSpPr>
        <p:spPr>
          <a:xfrm>
            <a:off x="256117" y="1567805"/>
            <a:ext cx="8528050" cy="4126027"/>
          </a:xfrm>
        </p:spPr>
        <p:txBody>
          <a:bodyPr>
            <a:noAutofit/>
          </a:bodyPr>
          <a:lstStyle/>
          <a:p>
            <a:pPr marL="0" lvl="1" algn="l">
              <a:spcBef>
                <a:spcPts val="700"/>
              </a:spcBef>
              <a:buSzPct val="60000"/>
            </a:pPr>
            <a:r>
              <a:rPr lang="tr-TR" sz="2000" b="1" dirty="0" smtClean="0">
                <a:solidFill>
                  <a:srgbClr val="DF1816"/>
                </a:solidFill>
                <a:latin typeface="Calibri"/>
                <a:cs typeface="Calibri"/>
              </a:rPr>
              <a:t>Çocuklara Yönelik Ticari Cinsel Sömürü</a:t>
            </a:r>
          </a:p>
          <a:p>
            <a:pPr marL="0" lvl="1" algn="l">
              <a:spcBef>
                <a:spcPts val="700"/>
              </a:spcBef>
              <a:buSzPct val="60000"/>
            </a:pPr>
            <a:r>
              <a:rPr lang="tr-TR" sz="1800" dirty="0" smtClean="0">
                <a:solidFill>
                  <a:schemeClr val="tx1">
                    <a:lumMod val="75000"/>
                    <a:lumOff val="25000"/>
                  </a:schemeClr>
                </a:solidFill>
                <a:latin typeface="Calibri"/>
                <a:cs typeface="Calibri"/>
              </a:rPr>
              <a:t>Çocukların </a:t>
            </a:r>
            <a:r>
              <a:rPr lang="tr-TR" sz="1800" dirty="0">
                <a:solidFill>
                  <a:schemeClr val="tx1">
                    <a:lumMod val="75000"/>
                    <a:lumOff val="25000"/>
                  </a:schemeClr>
                </a:solidFill>
                <a:latin typeface="Calibri"/>
                <a:cs typeface="Calibri"/>
              </a:rPr>
              <a:t>para karşılığı ya da ticari bir çıkar amacıyla cinsel açıdan istismar edilmesi veya sömürüye maruz kalması durumudur.  Çocuklara Ticari Cinsel Sömürünün yaygın örnekleri, çocukların fuhşa zorlanması, çocuk pornosu çekme amacıyla sömürülmesi ya da çocuklara yönelik seks turizmine sürüklenmesidir. </a:t>
            </a:r>
            <a:endParaRPr lang="tr-TR" sz="1800" dirty="0" smtClean="0">
              <a:solidFill>
                <a:schemeClr val="tx1">
                  <a:lumMod val="75000"/>
                  <a:lumOff val="25000"/>
                </a:schemeClr>
              </a:solidFill>
              <a:latin typeface="Calibri"/>
              <a:cs typeface="Calibri"/>
            </a:endParaRPr>
          </a:p>
          <a:p>
            <a:pPr marL="0" lvl="1" algn="l">
              <a:spcBef>
                <a:spcPts val="700"/>
              </a:spcBef>
              <a:buSzPct val="60000"/>
            </a:pPr>
            <a:r>
              <a:rPr lang="tr-TR" sz="1800" dirty="0" smtClean="0">
                <a:solidFill>
                  <a:schemeClr val="tx1">
                    <a:lumMod val="75000"/>
                    <a:lumOff val="25000"/>
                  </a:schemeClr>
                </a:solidFill>
                <a:latin typeface="Calibri"/>
                <a:cs typeface="Calibri"/>
              </a:rPr>
              <a:t>Çocuklara </a:t>
            </a:r>
            <a:r>
              <a:rPr lang="tr-TR" sz="1800" dirty="0">
                <a:solidFill>
                  <a:schemeClr val="tx1">
                    <a:lumMod val="75000"/>
                    <a:lumOff val="25000"/>
                  </a:schemeClr>
                </a:solidFill>
                <a:latin typeface="Calibri"/>
                <a:cs typeface="Calibri"/>
              </a:rPr>
              <a:t>Yönelik Ticari Cinsel Sömürü giderek artan küresel bir sorun haline gelmekte ve gelişmekte olan ülkelerdeki milyonlarca çocuğun hayatını olumsuz yönde etkilemektedir. </a:t>
            </a:r>
          </a:p>
        </p:txBody>
      </p:sp>
      <p:sp>
        <p:nvSpPr>
          <p:cNvPr id="7" name="Subtitle 2"/>
          <p:cNvSpPr txBox="1">
            <a:spLocks/>
          </p:cNvSpPr>
          <p:nvPr/>
        </p:nvSpPr>
        <p:spPr>
          <a:xfrm>
            <a:off x="256117" y="4099933"/>
            <a:ext cx="8411633" cy="101452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lvl="1" algn="l"/>
            <a:r>
              <a:rPr lang="tr-TR" sz="2000" b="1" dirty="0" smtClean="0">
                <a:solidFill>
                  <a:srgbClr val="DF1816"/>
                </a:solidFill>
                <a:latin typeface="Calibri"/>
                <a:cs typeface="Calibri"/>
              </a:rPr>
              <a:t>İhmal</a:t>
            </a:r>
          </a:p>
          <a:p>
            <a:pPr marL="0" lvl="1" algn="l"/>
            <a:r>
              <a:rPr lang="tr-TR" sz="1800" dirty="0" smtClean="0">
                <a:solidFill>
                  <a:schemeClr val="tx1">
                    <a:lumMod val="75000"/>
                    <a:lumOff val="25000"/>
                  </a:schemeClr>
                </a:solidFill>
                <a:latin typeface="Calibri"/>
                <a:cs typeface="Calibri"/>
              </a:rPr>
              <a:t>İhmal</a:t>
            </a:r>
            <a:r>
              <a:rPr lang="tr-TR" sz="1800" dirty="0">
                <a:solidFill>
                  <a:schemeClr val="tx1">
                    <a:lumMod val="75000"/>
                    <a:lumOff val="25000"/>
                  </a:schemeClr>
                </a:solidFill>
                <a:latin typeface="Calibri"/>
                <a:cs typeface="Calibri"/>
              </a:rPr>
              <a:t>, çocuğun yemek, giyinme, barınma ve gözetim gibi temel yaşam gereksinimlerinden çocuğun sağlık durumunu ve gelişimini tehlikeye atacak derecede mahrum bırakılmasıdır. </a:t>
            </a:r>
          </a:p>
        </p:txBody>
      </p:sp>
    </p:spTree>
    <p:extLst>
      <p:ext uri="{BB962C8B-B14F-4D97-AF65-F5344CB8AC3E}">
        <p14:creationId xmlns:p14="http://schemas.microsoft.com/office/powerpoint/2010/main" val="2780674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pt_cocuk koruma-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1"/>
          <p:cNvSpPr>
            <a:spLocks noGrp="1"/>
          </p:cNvSpPr>
          <p:nvPr>
            <p:ph type="ctrTitle"/>
          </p:nvPr>
        </p:nvSpPr>
        <p:spPr>
          <a:xfrm>
            <a:off x="685800" y="652567"/>
            <a:ext cx="7772400" cy="444853"/>
          </a:xfrm>
        </p:spPr>
        <p:txBody>
          <a:bodyPr>
            <a:noAutofit/>
          </a:bodyPr>
          <a:lstStyle/>
          <a:p>
            <a:r>
              <a:rPr lang="en-US" sz="2600" b="1" dirty="0" err="1" smtClean="0">
                <a:solidFill>
                  <a:srgbClr val="DF1816"/>
                </a:solidFill>
              </a:rPr>
              <a:t>Çocuk</a:t>
            </a:r>
            <a:r>
              <a:rPr lang="en-US" sz="2600" b="1" dirty="0" smtClean="0">
                <a:solidFill>
                  <a:srgbClr val="DF1816"/>
                </a:solidFill>
              </a:rPr>
              <a:t> </a:t>
            </a:r>
            <a:r>
              <a:rPr lang="en-US" sz="2600" b="1" dirty="0" err="1" smtClean="0">
                <a:solidFill>
                  <a:srgbClr val="DF1816"/>
                </a:solidFill>
              </a:rPr>
              <a:t>Koruma</a:t>
            </a:r>
            <a:r>
              <a:rPr lang="en-US" sz="2600" b="1" dirty="0" smtClean="0">
                <a:solidFill>
                  <a:srgbClr val="DF1816"/>
                </a:solidFill>
              </a:rPr>
              <a:t> </a:t>
            </a:r>
            <a:r>
              <a:rPr lang="en-US" sz="2600" b="1" dirty="0" err="1" smtClean="0">
                <a:solidFill>
                  <a:srgbClr val="DF1816"/>
                </a:solidFill>
              </a:rPr>
              <a:t>Çerçevesi</a:t>
            </a:r>
            <a:endParaRPr lang="en-US" sz="2600" b="1" dirty="0">
              <a:solidFill>
                <a:srgbClr val="DF1816"/>
              </a:solidFill>
            </a:endParaRPr>
          </a:p>
        </p:txBody>
      </p:sp>
      <p:sp>
        <p:nvSpPr>
          <p:cNvPr id="5" name="Subtitle 2"/>
          <p:cNvSpPr>
            <a:spLocks noGrp="1"/>
          </p:cNvSpPr>
          <p:nvPr>
            <p:ph type="subTitle" idx="1"/>
          </p:nvPr>
        </p:nvSpPr>
        <p:spPr>
          <a:xfrm>
            <a:off x="3460749" y="1316567"/>
            <a:ext cx="5386918" cy="4275855"/>
          </a:xfrm>
        </p:spPr>
        <p:txBody>
          <a:bodyPr>
            <a:noAutofit/>
          </a:bodyPr>
          <a:lstStyle/>
          <a:p>
            <a:pPr algn="l">
              <a:spcAft>
                <a:spcPts val="600"/>
              </a:spcAft>
            </a:pPr>
            <a:r>
              <a:rPr lang="tr-TR" sz="2000" b="1" dirty="0">
                <a:solidFill>
                  <a:schemeClr val="tx1">
                    <a:lumMod val="75000"/>
                    <a:lumOff val="25000"/>
                  </a:schemeClr>
                </a:solidFill>
                <a:latin typeface="Calibri"/>
                <a:cs typeface="Calibri"/>
              </a:rPr>
              <a:t>6 Temel Hedef</a:t>
            </a:r>
            <a:r>
              <a:rPr lang="en-US" sz="2000" b="1" dirty="0" smtClean="0">
                <a:solidFill>
                  <a:schemeClr val="tx1">
                    <a:lumMod val="75000"/>
                    <a:lumOff val="25000"/>
                  </a:schemeClr>
                </a:solidFill>
                <a:latin typeface="Calibri"/>
                <a:cs typeface="Calibri"/>
              </a:rPr>
              <a:t>:</a:t>
            </a:r>
          </a:p>
          <a:p>
            <a:pPr algn="l">
              <a:spcAft>
                <a:spcPts val="600"/>
              </a:spcAft>
            </a:pPr>
            <a:endParaRPr lang="en-US" sz="800" b="1" dirty="0">
              <a:solidFill>
                <a:schemeClr val="tx1">
                  <a:lumMod val="75000"/>
                  <a:lumOff val="25000"/>
                </a:schemeClr>
              </a:solidFill>
              <a:latin typeface="Calibri"/>
              <a:cs typeface="Calibri"/>
            </a:endParaRPr>
          </a:p>
          <a:p>
            <a:pPr marL="342900" indent="-342900" algn="l">
              <a:buFont typeface="+mj-lt"/>
              <a:buAutoNum type="arabicPeriod"/>
            </a:pPr>
            <a:r>
              <a:rPr lang="tr-TR" sz="1800" dirty="0">
                <a:solidFill>
                  <a:schemeClr val="tx1">
                    <a:lumMod val="75000"/>
                    <a:lumOff val="25000"/>
                  </a:schemeClr>
                </a:solidFill>
                <a:latin typeface="Calibri"/>
                <a:cs typeface="Calibri"/>
              </a:rPr>
              <a:t>Çocuklar yaşadıkları, eğitim gördükleri ve oynadıkları alanlarda </a:t>
            </a:r>
            <a:r>
              <a:rPr lang="tr-TR" sz="1800" b="1" dirty="0">
                <a:solidFill>
                  <a:schemeClr val="tx1">
                    <a:lumMod val="75000"/>
                    <a:lumOff val="25000"/>
                  </a:schemeClr>
                </a:solidFill>
                <a:latin typeface="Calibri"/>
                <a:cs typeface="Calibri"/>
              </a:rPr>
              <a:t>güven</a:t>
            </a:r>
            <a:r>
              <a:rPr lang="tr-TR" sz="1800" dirty="0">
                <a:solidFill>
                  <a:schemeClr val="tx1">
                    <a:lumMod val="75000"/>
                    <a:lumOff val="25000"/>
                  </a:schemeClr>
                </a:solidFill>
                <a:latin typeface="Calibri"/>
                <a:cs typeface="Calibri"/>
              </a:rPr>
              <a:t> içerisinde olmalıdır</a:t>
            </a:r>
          </a:p>
          <a:p>
            <a:pPr marL="342900" indent="-342900" algn="l">
              <a:buFont typeface="+mj-lt"/>
              <a:buAutoNum type="arabicPeriod"/>
            </a:pPr>
            <a:endParaRPr lang="en-US" sz="1800" dirty="0">
              <a:solidFill>
                <a:schemeClr val="tx1">
                  <a:lumMod val="75000"/>
                  <a:lumOff val="25000"/>
                </a:schemeClr>
              </a:solidFill>
              <a:latin typeface="Calibri"/>
              <a:cs typeface="Calibri"/>
            </a:endParaRPr>
          </a:p>
          <a:p>
            <a:pPr marL="342900" indent="-342900" algn="l">
              <a:buFont typeface="+mj-lt"/>
              <a:buAutoNum type="arabicPeriod"/>
            </a:pPr>
            <a:r>
              <a:rPr lang="tr-TR" sz="1800" dirty="0" smtClean="0">
                <a:solidFill>
                  <a:schemeClr val="tx1">
                    <a:lumMod val="75000"/>
                    <a:lumOff val="25000"/>
                  </a:schemeClr>
                </a:solidFill>
                <a:latin typeface="Calibri"/>
                <a:cs typeface="Calibri"/>
              </a:rPr>
              <a:t>Koruma </a:t>
            </a:r>
            <a:r>
              <a:rPr lang="tr-TR" sz="1800" dirty="0">
                <a:solidFill>
                  <a:schemeClr val="tx1">
                    <a:lumMod val="75000"/>
                    <a:lumOff val="25000"/>
                  </a:schemeClr>
                </a:solidFill>
                <a:latin typeface="Calibri"/>
                <a:cs typeface="Calibri"/>
              </a:rPr>
              <a:t>programlarına çocukların </a:t>
            </a:r>
            <a:r>
              <a:rPr lang="tr-TR" sz="1800" b="1" dirty="0">
                <a:solidFill>
                  <a:schemeClr val="tx1">
                    <a:lumMod val="75000"/>
                    <a:lumOff val="25000"/>
                  </a:schemeClr>
                </a:solidFill>
                <a:latin typeface="Calibri"/>
                <a:cs typeface="Calibri"/>
              </a:rPr>
              <a:t>katılımı</a:t>
            </a:r>
            <a:r>
              <a:rPr lang="tr-TR" sz="1800" dirty="0">
                <a:solidFill>
                  <a:schemeClr val="tx1">
                    <a:lumMod val="75000"/>
                    <a:lumOff val="25000"/>
                  </a:schemeClr>
                </a:solidFill>
                <a:latin typeface="Calibri"/>
                <a:cs typeface="Calibri"/>
              </a:rPr>
              <a:t> sağlanmalıdır</a:t>
            </a:r>
          </a:p>
          <a:p>
            <a:pPr marL="342900" indent="-342900" algn="l">
              <a:buFont typeface="+mj-lt"/>
              <a:buAutoNum type="arabicPeriod"/>
            </a:pPr>
            <a:endParaRPr lang="en-US" altLang="ja-JP" sz="1800" dirty="0">
              <a:solidFill>
                <a:schemeClr val="tx1">
                  <a:lumMod val="75000"/>
                  <a:lumOff val="25000"/>
                </a:schemeClr>
              </a:solidFill>
              <a:latin typeface="Calibri"/>
              <a:cs typeface="Calibri"/>
            </a:endParaRPr>
          </a:p>
          <a:p>
            <a:pPr marL="342900" indent="-342900" algn="l">
              <a:buFont typeface="+mj-lt"/>
              <a:buAutoNum type="arabicPeriod"/>
            </a:pPr>
            <a:r>
              <a:rPr lang="tr-TR" sz="1800" dirty="0" smtClean="0">
                <a:solidFill>
                  <a:schemeClr val="tx1">
                    <a:lumMod val="75000"/>
                    <a:lumOff val="25000"/>
                  </a:schemeClr>
                </a:solidFill>
                <a:latin typeface="Calibri"/>
                <a:cs typeface="Calibri"/>
              </a:rPr>
              <a:t>Çocukların </a:t>
            </a:r>
            <a:r>
              <a:rPr lang="tr-TR" sz="1800" b="1" dirty="0">
                <a:solidFill>
                  <a:schemeClr val="tx1">
                    <a:lumMod val="75000"/>
                    <a:lumOff val="25000"/>
                  </a:schemeClr>
                </a:solidFill>
                <a:latin typeface="Calibri"/>
                <a:cs typeface="Calibri"/>
              </a:rPr>
              <a:t>çocuk dostu uygulamalara</a:t>
            </a:r>
            <a:r>
              <a:rPr lang="tr-TR" sz="1800" dirty="0">
                <a:solidFill>
                  <a:schemeClr val="tx1">
                    <a:lumMod val="75000"/>
                    <a:lumOff val="25000"/>
                  </a:schemeClr>
                </a:solidFill>
                <a:latin typeface="Calibri"/>
                <a:cs typeface="Calibri"/>
              </a:rPr>
              <a:t> erişimleri sağlanmalıdır</a:t>
            </a:r>
            <a:endParaRPr lang="en-US" sz="1800" dirty="0">
              <a:solidFill>
                <a:schemeClr val="tx1">
                  <a:lumMod val="75000"/>
                  <a:lumOff val="25000"/>
                </a:schemeClr>
              </a:solidFill>
              <a:latin typeface="Calibri"/>
              <a:cs typeface="Calibri"/>
            </a:endParaRPr>
          </a:p>
        </p:txBody>
      </p:sp>
      <p:pic>
        <p:nvPicPr>
          <p:cNvPr id="6" name="Picture 5" descr="cocuk koruma_11.png"/>
          <p:cNvPicPr>
            <a:picLocks noChangeAspect="1"/>
          </p:cNvPicPr>
          <p:nvPr/>
        </p:nvPicPr>
        <p:blipFill rotWithShape="1">
          <a:blip r:embed="rId4">
            <a:extLst>
              <a:ext uri="{28A0092B-C50C-407E-A947-70E740481C1C}">
                <a14:useLocalDpi xmlns:a14="http://schemas.microsoft.com/office/drawing/2010/main" val="0"/>
              </a:ext>
            </a:extLst>
          </a:blip>
          <a:srcRect l="7136" t="1309" r="8796" b="56088"/>
          <a:stretch/>
        </p:blipFill>
        <p:spPr>
          <a:xfrm>
            <a:off x="256117" y="1322445"/>
            <a:ext cx="3011424" cy="4523232"/>
          </a:xfrm>
          <a:prstGeom prst="rect">
            <a:avLst/>
          </a:prstGeom>
        </p:spPr>
      </p:pic>
    </p:spTree>
    <p:extLst>
      <p:ext uri="{BB962C8B-B14F-4D97-AF65-F5344CB8AC3E}">
        <p14:creationId xmlns:p14="http://schemas.microsoft.com/office/powerpoint/2010/main" val="3146372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pt_cocuk koruma-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1"/>
          <p:cNvSpPr>
            <a:spLocks noGrp="1"/>
          </p:cNvSpPr>
          <p:nvPr>
            <p:ph type="ctrTitle"/>
          </p:nvPr>
        </p:nvSpPr>
        <p:spPr>
          <a:xfrm>
            <a:off x="685800" y="652567"/>
            <a:ext cx="7772400" cy="444853"/>
          </a:xfrm>
        </p:spPr>
        <p:txBody>
          <a:bodyPr>
            <a:noAutofit/>
          </a:bodyPr>
          <a:lstStyle/>
          <a:p>
            <a:r>
              <a:rPr lang="en-US" sz="2600" b="1" dirty="0" err="1" smtClean="0">
                <a:solidFill>
                  <a:srgbClr val="DF1816"/>
                </a:solidFill>
              </a:rPr>
              <a:t>Çocuk</a:t>
            </a:r>
            <a:r>
              <a:rPr lang="en-US" sz="2600" b="1" dirty="0" smtClean="0">
                <a:solidFill>
                  <a:srgbClr val="DF1816"/>
                </a:solidFill>
              </a:rPr>
              <a:t> </a:t>
            </a:r>
            <a:r>
              <a:rPr lang="en-US" sz="2600" b="1" dirty="0" err="1" smtClean="0">
                <a:solidFill>
                  <a:srgbClr val="DF1816"/>
                </a:solidFill>
              </a:rPr>
              <a:t>Koruma</a:t>
            </a:r>
            <a:r>
              <a:rPr lang="en-US" sz="2600" b="1" dirty="0" smtClean="0">
                <a:solidFill>
                  <a:srgbClr val="DF1816"/>
                </a:solidFill>
              </a:rPr>
              <a:t> </a:t>
            </a:r>
            <a:r>
              <a:rPr lang="en-US" sz="2600" b="1" dirty="0" err="1" smtClean="0">
                <a:solidFill>
                  <a:srgbClr val="DF1816"/>
                </a:solidFill>
              </a:rPr>
              <a:t>Çerçevesi</a:t>
            </a:r>
            <a:endParaRPr lang="en-US" sz="2600" b="1" dirty="0">
              <a:solidFill>
                <a:srgbClr val="DF1816"/>
              </a:solidFill>
            </a:endParaRPr>
          </a:p>
        </p:txBody>
      </p:sp>
      <p:sp>
        <p:nvSpPr>
          <p:cNvPr id="5" name="Subtitle 2"/>
          <p:cNvSpPr>
            <a:spLocks noGrp="1"/>
          </p:cNvSpPr>
          <p:nvPr>
            <p:ph type="subTitle" idx="1"/>
          </p:nvPr>
        </p:nvSpPr>
        <p:spPr>
          <a:xfrm>
            <a:off x="3460749" y="1316567"/>
            <a:ext cx="5386918" cy="4275855"/>
          </a:xfrm>
        </p:spPr>
        <p:txBody>
          <a:bodyPr>
            <a:noAutofit/>
          </a:bodyPr>
          <a:lstStyle/>
          <a:p>
            <a:pPr marL="342900" indent="-342900" algn="l">
              <a:buClr>
                <a:schemeClr val="tx1">
                  <a:lumMod val="75000"/>
                  <a:lumOff val="25000"/>
                </a:schemeClr>
              </a:buClr>
              <a:buFont typeface="+mj-lt"/>
              <a:buAutoNum type="arabicPeriod" startAt="4"/>
            </a:pPr>
            <a:endParaRPr lang="tr-TR" sz="1800" dirty="0" smtClean="0">
              <a:solidFill>
                <a:schemeClr val="tx1">
                  <a:lumMod val="75000"/>
                  <a:lumOff val="25000"/>
                </a:schemeClr>
              </a:solidFill>
              <a:latin typeface="Calibri"/>
              <a:cs typeface="Calibri"/>
            </a:endParaRPr>
          </a:p>
          <a:p>
            <a:pPr marL="342900" indent="-342900" algn="l">
              <a:buClr>
                <a:schemeClr val="tx1">
                  <a:lumMod val="75000"/>
                  <a:lumOff val="25000"/>
                </a:schemeClr>
              </a:buClr>
              <a:buFont typeface="+mj-lt"/>
              <a:buAutoNum type="arabicPeriod" startAt="4"/>
            </a:pPr>
            <a:endParaRPr lang="tr-TR" sz="1800" dirty="0" smtClean="0">
              <a:solidFill>
                <a:schemeClr val="tx1">
                  <a:lumMod val="75000"/>
                  <a:lumOff val="25000"/>
                </a:schemeClr>
              </a:solidFill>
              <a:latin typeface="Calibri"/>
              <a:cs typeface="Calibri"/>
            </a:endParaRPr>
          </a:p>
          <a:p>
            <a:pPr marL="342900" indent="-342900" algn="l">
              <a:buClr>
                <a:schemeClr val="tx1">
                  <a:lumMod val="75000"/>
                  <a:lumOff val="25000"/>
                </a:schemeClr>
              </a:buClr>
              <a:buFont typeface="+mj-lt"/>
              <a:buAutoNum type="arabicPeriod" startAt="4"/>
            </a:pPr>
            <a:r>
              <a:rPr lang="tr-TR" sz="1800" dirty="0" smtClean="0">
                <a:solidFill>
                  <a:schemeClr val="tx1">
                    <a:lumMod val="75000"/>
                    <a:lumOff val="25000"/>
                  </a:schemeClr>
                </a:solidFill>
                <a:latin typeface="Calibri"/>
                <a:cs typeface="Calibri"/>
              </a:rPr>
              <a:t>Çocuklar </a:t>
            </a:r>
            <a:r>
              <a:rPr lang="tr-TR" sz="1800" b="1" dirty="0">
                <a:solidFill>
                  <a:schemeClr val="tx1">
                    <a:lumMod val="75000"/>
                    <a:lumOff val="25000"/>
                  </a:schemeClr>
                </a:solidFill>
                <a:latin typeface="Calibri"/>
                <a:cs typeface="Calibri"/>
              </a:rPr>
              <a:t>resmi kayıt </a:t>
            </a:r>
            <a:r>
              <a:rPr lang="tr-TR" sz="1800" dirty="0">
                <a:solidFill>
                  <a:schemeClr val="tx1">
                    <a:lumMod val="75000"/>
                    <a:lumOff val="25000"/>
                  </a:schemeClr>
                </a:solidFill>
                <a:latin typeface="Calibri"/>
                <a:cs typeface="Calibri"/>
              </a:rPr>
              <a:t>altına alınmalıdır</a:t>
            </a:r>
          </a:p>
          <a:p>
            <a:pPr marL="342900" indent="-342900" algn="l">
              <a:buClr>
                <a:schemeClr val="tx1">
                  <a:lumMod val="75000"/>
                  <a:lumOff val="25000"/>
                </a:schemeClr>
              </a:buClr>
              <a:buFont typeface="+mj-lt"/>
              <a:buAutoNum type="arabicPeriod" startAt="4"/>
            </a:pPr>
            <a:endParaRPr lang="en-US" sz="1800" dirty="0">
              <a:solidFill>
                <a:schemeClr val="tx1">
                  <a:lumMod val="75000"/>
                  <a:lumOff val="25000"/>
                </a:schemeClr>
              </a:solidFill>
              <a:latin typeface="Calibri"/>
              <a:cs typeface="Calibri"/>
            </a:endParaRPr>
          </a:p>
          <a:p>
            <a:pPr marL="342900" indent="-342900" algn="l">
              <a:buClr>
                <a:schemeClr val="tx1">
                  <a:lumMod val="75000"/>
                  <a:lumOff val="25000"/>
                </a:schemeClr>
              </a:buClr>
              <a:buFont typeface="+mj-lt"/>
              <a:buAutoNum type="arabicPeriod" startAt="4"/>
            </a:pPr>
            <a:r>
              <a:rPr lang="tr-TR" sz="1800" b="1" dirty="0" smtClean="0">
                <a:solidFill>
                  <a:schemeClr val="tx1">
                    <a:lumMod val="75000"/>
                    <a:lumOff val="25000"/>
                  </a:schemeClr>
                </a:solidFill>
                <a:latin typeface="Calibri"/>
                <a:cs typeface="Calibri"/>
              </a:rPr>
              <a:t>Özel </a:t>
            </a:r>
            <a:r>
              <a:rPr lang="tr-TR" sz="1800" b="1" dirty="0">
                <a:solidFill>
                  <a:schemeClr val="tx1">
                    <a:lumMod val="75000"/>
                    <a:lumOff val="25000"/>
                  </a:schemeClr>
                </a:solidFill>
                <a:latin typeface="Calibri"/>
                <a:cs typeface="Calibri"/>
              </a:rPr>
              <a:t>desteğe </a:t>
            </a:r>
            <a:r>
              <a:rPr lang="tr-TR" sz="1800" dirty="0">
                <a:solidFill>
                  <a:schemeClr val="tx1">
                    <a:lumMod val="75000"/>
                    <a:lumOff val="25000"/>
                  </a:schemeClr>
                </a:solidFill>
                <a:latin typeface="Calibri"/>
                <a:cs typeface="Calibri"/>
              </a:rPr>
              <a:t>ihtiyaç duyan çocuklara destek verilmelidir</a:t>
            </a:r>
          </a:p>
          <a:p>
            <a:pPr marL="342900" indent="-342900" algn="l">
              <a:buClr>
                <a:schemeClr val="tx1">
                  <a:lumMod val="75000"/>
                  <a:lumOff val="25000"/>
                </a:schemeClr>
              </a:buClr>
              <a:buFont typeface="+mj-lt"/>
              <a:buAutoNum type="arabicPeriod" startAt="4"/>
            </a:pPr>
            <a:endParaRPr lang="en-US" sz="1800" dirty="0">
              <a:solidFill>
                <a:schemeClr val="tx1">
                  <a:lumMod val="75000"/>
                  <a:lumOff val="25000"/>
                </a:schemeClr>
              </a:solidFill>
              <a:latin typeface="Calibri"/>
              <a:cs typeface="Calibri"/>
            </a:endParaRPr>
          </a:p>
          <a:p>
            <a:pPr marL="342900" indent="-342900" algn="l">
              <a:buClr>
                <a:schemeClr val="tx1">
                  <a:lumMod val="75000"/>
                  <a:lumOff val="25000"/>
                </a:schemeClr>
              </a:buClr>
              <a:buFont typeface="+mj-lt"/>
              <a:buAutoNum type="arabicPeriod" startAt="4"/>
            </a:pPr>
            <a:r>
              <a:rPr lang="tr-TR" sz="1800" dirty="0" smtClean="0">
                <a:solidFill>
                  <a:schemeClr val="tx1">
                    <a:lumMod val="75000"/>
                    <a:lumOff val="25000"/>
                  </a:schemeClr>
                </a:solidFill>
                <a:latin typeface="Calibri"/>
                <a:cs typeface="Calibri"/>
              </a:rPr>
              <a:t>Çocukların </a:t>
            </a:r>
            <a:r>
              <a:rPr lang="tr-TR" sz="1800" b="1" dirty="0">
                <a:solidFill>
                  <a:schemeClr val="tx1">
                    <a:lumMod val="75000"/>
                    <a:lumOff val="25000"/>
                  </a:schemeClr>
                </a:solidFill>
                <a:latin typeface="Calibri"/>
                <a:cs typeface="Calibri"/>
              </a:rPr>
              <a:t>yüksek yararını </a:t>
            </a:r>
            <a:r>
              <a:rPr lang="tr-TR" sz="1800" dirty="0">
                <a:solidFill>
                  <a:schemeClr val="tx1">
                    <a:lumMod val="75000"/>
                    <a:lumOff val="25000"/>
                  </a:schemeClr>
                </a:solidFill>
                <a:latin typeface="Calibri"/>
                <a:cs typeface="Calibri"/>
              </a:rPr>
              <a:t>sağlayacak kalıcı çözümler bulunmalıdır</a:t>
            </a:r>
            <a:endParaRPr lang="en-US" sz="1800" dirty="0">
              <a:solidFill>
                <a:schemeClr val="tx1">
                  <a:lumMod val="75000"/>
                  <a:lumOff val="25000"/>
                </a:schemeClr>
              </a:solidFill>
              <a:latin typeface="Calibri"/>
              <a:cs typeface="Calibri"/>
            </a:endParaRPr>
          </a:p>
        </p:txBody>
      </p:sp>
      <p:pic>
        <p:nvPicPr>
          <p:cNvPr id="6" name="Picture 5" descr="cocuk koruma_11.png"/>
          <p:cNvPicPr>
            <a:picLocks noChangeAspect="1"/>
          </p:cNvPicPr>
          <p:nvPr/>
        </p:nvPicPr>
        <p:blipFill rotWithShape="1">
          <a:blip r:embed="rId4">
            <a:extLst>
              <a:ext uri="{28A0092B-C50C-407E-A947-70E740481C1C}">
                <a14:useLocalDpi xmlns:a14="http://schemas.microsoft.com/office/drawing/2010/main" val="0"/>
              </a:ext>
            </a:extLst>
          </a:blip>
          <a:srcRect l="7136" t="1309" r="8796" b="56088"/>
          <a:stretch/>
        </p:blipFill>
        <p:spPr>
          <a:xfrm>
            <a:off x="256117" y="1322445"/>
            <a:ext cx="3011424" cy="4523232"/>
          </a:xfrm>
          <a:prstGeom prst="rect">
            <a:avLst/>
          </a:prstGeom>
        </p:spPr>
      </p:pic>
    </p:spTree>
    <p:extLst>
      <p:ext uri="{BB962C8B-B14F-4D97-AF65-F5344CB8AC3E}">
        <p14:creationId xmlns:p14="http://schemas.microsoft.com/office/powerpoint/2010/main" val="2130520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pt_cocuk koruma-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1"/>
          <p:cNvSpPr>
            <a:spLocks noGrp="1"/>
          </p:cNvSpPr>
          <p:nvPr>
            <p:ph type="ctrTitle"/>
          </p:nvPr>
        </p:nvSpPr>
        <p:spPr>
          <a:xfrm>
            <a:off x="685800" y="652567"/>
            <a:ext cx="7772400" cy="444853"/>
          </a:xfrm>
        </p:spPr>
        <p:txBody>
          <a:bodyPr>
            <a:noAutofit/>
          </a:bodyPr>
          <a:lstStyle/>
          <a:p>
            <a:r>
              <a:rPr lang="en-US" sz="2600" b="1" dirty="0" smtClean="0">
                <a:solidFill>
                  <a:srgbClr val="DF1816"/>
                </a:solidFill>
              </a:rPr>
              <a:t> </a:t>
            </a:r>
            <a:endParaRPr lang="en-US" sz="2600" b="1" dirty="0">
              <a:solidFill>
                <a:srgbClr val="DF1816"/>
              </a:solidFill>
            </a:endParaRPr>
          </a:p>
        </p:txBody>
      </p:sp>
      <p:pic>
        <p:nvPicPr>
          <p:cNvPr id="7" name="Picture 6" descr="cocuk koruma_tablo-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07066"/>
            <a:ext cx="9144000" cy="3877056"/>
          </a:xfrm>
          <a:prstGeom prst="rect">
            <a:avLst/>
          </a:prstGeom>
        </p:spPr>
      </p:pic>
    </p:spTree>
    <p:extLst>
      <p:ext uri="{BB962C8B-B14F-4D97-AF65-F5344CB8AC3E}">
        <p14:creationId xmlns:p14="http://schemas.microsoft.com/office/powerpoint/2010/main" val="777909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pt_cocuk koruma-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44807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pt_cocuk koruma-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9144001" cy="6858000"/>
          </a:xfrm>
          <a:prstGeom prst="rect">
            <a:avLst/>
          </a:prstGeom>
        </p:spPr>
      </p:pic>
      <p:pic>
        <p:nvPicPr>
          <p:cNvPr id="17" name="Picture 16" descr="cocuklar-0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08" y="1237283"/>
            <a:ext cx="1788506" cy="2235633"/>
          </a:xfrm>
          <a:prstGeom prst="rect">
            <a:avLst/>
          </a:prstGeom>
        </p:spPr>
      </p:pic>
      <p:pic>
        <p:nvPicPr>
          <p:cNvPr id="5" name="Picture 4" descr="cocuk koruma_0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8893" y="4287939"/>
            <a:ext cx="2865106" cy="1776307"/>
          </a:xfrm>
          <a:prstGeom prst="rect">
            <a:avLst/>
          </a:prstGeom>
        </p:spPr>
      </p:pic>
      <p:pic>
        <p:nvPicPr>
          <p:cNvPr id="2" name="Picture 1" descr="cocuk koruma_0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288439"/>
            <a:ext cx="2865913" cy="1776807"/>
          </a:xfrm>
          <a:prstGeom prst="rect">
            <a:avLst/>
          </a:prstGeom>
        </p:spPr>
      </p:pic>
      <p:pic>
        <p:nvPicPr>
          <p:cNvPr id="6" name="Picture 5" descr="cocuk koruma_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6799" y="4286939"/>
            <a:ext cx="1271497" cy="1776307"/>
          </a:xfrm>
          <a:prstGeom prst="rect">
            <a:avLst/>
          </a:prstGeom>
        </p:spPr>
      </p:pic>
      <p:pic>
        <p:nvPicPr>
          <p:cNvPr id="4" name="Picture 3" descr="cocuk koruma_0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8296" y="4287439"/>
            <a:ext cx="2864300" cy="1775807"/>
          </a:xfrm>
          <a:prstGeom prst="rect">
            <a:avLst/>
          </a:prstGeom>
        </p:spPr>
      </p:pic>
      <p:sp>
        <p:nvSpPr>
          <p:cNvPr id="7" name="Title 1"/>
          <p:cNvSpPr>
            <a:spLocks noGrp="1"/>
          </p:cNvSpPr>
          <p:nvPr>
            <p:ph type="ctrTitle"/>
          </p:nvPr>
        </p:nvSpPr>
        <p:spPr>
          <a:xfrm>
            <a:off x="685800" y="652567"/>
            <a:ext cx="7772400" cy="444853"/>
          </a:xfrm>
        </p:spPr>
        <p:txBody>
          <a:bodyPr>
            <a:noAutofit/>
          </a:bodyPr>
          <a:lstStyle/>
          <a:p>
            <a:r>
              <a:rPr lang="en-US" sz="2600" b="1" dirty="0" err="1" smtClean="0">
                <a:solidFill>
                  <a:srgbClr val="DF1816"/>
                </a:solidFill>
              </a:rPr>
              <a:t>Acil</a:t>
            </a:r>
            <a:r>
              <a:rPr lang="en-US" sz="2600" b="1" dirty="0" smtClean="0">
                <a:solidFill>
                  <a:srgbClr val="DF1816"/>
                </a:solidFill>
              </a:rPr>
              <a:t> </a:t>
            </a:r>
            <a:r>
              <a:rPr lang="en-US" sz="2600" b="1" dirty="0" err="1" smtClean="0">
                <a:solidFill>
                  <a:srgbClr val="DF1816"/>
                </a:solidFill>
              </a:rPr>
              <a:t>Koruma</a:t>
            </a:r>
            <a:r>
              <a:rPr lang="en-US" sz="2600" b="1" dirty="0" smtClean="0">
                <a:solidFill>
                  <a:srgbClr val="DF1816"/>
                </a:solidFill>
              </a:rPr>
              <a:t> </a:t>
            </a:r>
            <a:r>
              <a:rPr lang="en-US" sz="2600" b="1" dirty="0" err="1" smtClean="0">
                <a:solidFill>
                  <a:srgbClr val="DF1816"/>
                </a:solidFill>
              </a:rPr>
              <a:t>Kapsamındakiler</a:t>
            </a:r>
            <a:endParaRPr lang="en-US" sz="2600" b="1" dirty="0">
              <a:solidFill>
                <a:srgbClr val="DF1816"/>
              </a:solidFill>
            </a:endParaRPr>
          </a:p>
        </p:txBody>
      </p:sp>
      <p:sp>
        <p:nvSpPr>
          <p:cNvPr id="8" name="Subtitle 2"/>
          <p:cNvSpPr>
            <a:spLocks noGrp="1"/>
          </p:cNvSpPr>
          <p:nvPr>
            <p:ph type="subTitle" idx="1"/>
          </p:nvPr>
        </p:nvSpPr>
        <p:spPr>
          <a:xfrm>
            <a:off x="2489564" y="1237283"/>
            <a:ext cx="2510846" cy="528781"/>
          </a:xfrm>
        </p:spPr>
        <p:txBody>
          <a:bodyPr>
            <a:noAutofit/>
          </a:bodyPr>
          <a:lstStyle/>
          <a:p>
            <a:pPr algn="l">
              <a:lnSpc>
                <a:spcPct val="80000"/>
              </a:lnSpc>
            </a:pPr>
            <a:r>
              <a:rPr lang="en-US" sz="2800" b="1" dirty="0" smtClean="0">
                <a:solidFill>
                  <a:srgbClr val="DF1816"/>
                </a:solidFill>
              </a:rPr>
              <a:t>%46 </a:t>
            </a:r>
            <a:endParaRPr lang="en-US" sz="2800" b="1" dirty="0" smtClean="0">
              <a:solidFill>
                <a:schemeClr val="tx1">
                  <a:lumMod val="75000"/>
                  <a:lumOff val="25000"/>
                </a:schemeClr>
              </a:solidFill>
            </a:endParaRPr>
          </a:p>
          <a:p>
            <a:pPr algn="l">
              <a:lnSpc>
                <a:spcPct val="80000"/>
              </a:lnSpc>
            </a:pPr>
            <a:r>
              <a:rPr lang="en-US" sz="2000" b="1" dirty="0" err="1" smtClean="0">
                <a:solidFill>
                  <a:schemeClr val="tx1">
                    <a:lumMod val="75000"/>
                    <a:lumOff val="25000"/>
                  </a:schemeClr>
                </a:solidFill>
              </a:rPr>
              <a:t>Sığınmacı</a:t>
            </a:r>
            <a:endParaRPr lang="en-US" sz="2000" b="1" dirty="0" smtClean="0">
              <a:solidFill>
                <a:schemeClr val="tx1">
                  <a:lumMod val="75000"/>
                  <a:lumOff val="25000"/>
                </a:schemeClr>
              </a:solidFill>
            </a:endParaRPr>
          </a:p>
          <a:p>
            <a:pPr algn="l">
              <a:lnSpc>
                <a:spcPct val="80000"/>
              </a:lnSpc>
            </a:pPr>
            <a:endParaRPr lang="en-US" sz="1000" dirty="0" smtClean="0">
              <a:solidFill>
                <a:schemeClr val="tx1">
                  <a:lumMod val="65000"/>
                  <a:lumOff val="35000"/>
                </a:schemeClr>
              </a:solidFill>
            </a:endParaRPr>
          </a:p>
          <a:p>
            <a:pPr algn="l">
              <a:lnSpc>
                <a:spcPct val="80000"/>
              </a:lnSpc>
            </a:pPr>
            <a:endParaRPr lang="en-US" sz="1000" dirty="0">
              <a:solidFill>
                <a:schemeClr val="tx1">
                  <a:lumMod val="65000"/>
                  <a:lumOff val="35000"/>
                </a:schemeClr>
              </a:solidFill>
            </a:endParaRPr>
          </a:p>
        </p:txBody>
      </p:sp>
      <p:pic>
        <p:nvPicPr>
          <p:cNvPr id="9" name="Picture 8" descr="cocuklar-0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89564" y="1972378"/>
            <a:ext cx="2266344" cy="579908"/>
          </a:xfrm>
          <a:prstGeom prst="rect">
            <a:avLst/>
          </a:prstGeom>
        </p:spPr>
      </p:pic>
      <p:pic>
        <p:nvPicPr>
          <p:cNvPr id="10" name="Picture 9" descr="cocuklar-0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89564" y="3602160"/>
            <a:ext cx="2510846" cy="579908"/>
          </a:xfrm>
          <a:prstGeom prst="rect">
            <a:avLst/>
          </a:prstGeom>
        </p:spPr>
      </p:pic>
      <p:pic>
        <p:nvPicPr>
          <p:cNvPr id="11" name="Picture 10" descr="cocuklar-03.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88209" y="1972378"/>
            <a:ext cx="2790947" cy="575614"/>
          </a:xfrm>
          <a:prstGeom prst="rect">
            <a:avLst/>
          </a:prstGeom>
        </p:spPr>
      </p:pic>
      <p:pic>
        <p:nvPicPr>
          <p:cNvPr id="12" name="Picture 11" descr="cocuklar-04.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96625" y="3602160"/>
            <a:ext cx="3033639" cy="575614"/>
          </a:xfrm>
          <a:prstGeom prst="rect">
            <a:avLst/>
          </a:prstGeom>
        </p:spPr>
      </p:pic>
      <p:sp>
        <p:nvSpPr>
          <p:cNvPr id="13" name="Subtitle 2"/>
          <p:cNvSpPr txBox="1">
            <a:spLocks/>
          </p:cNvSpPr>
          <p:nvPr/>
        </p:nvSpPr>
        <p:spPr>
          <a:xfrm>
            <a:off x="2497605" y="2565879"/>
            <a:ext cx="2634455" cy="1095958"/>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80000"/>
              </a:lnSpc>
            </a:pPr>
            <a:r>
              <a:rPr lang="en-US" sz="2800" b="1" dirty="0" smtClean="0">
                <a:solidFill>
                  <a:srgbClr val="DF1816"/>
                </a:solidFill>
              </a:rPr>
              <a:t>%47 </a:t>
            </a:r>
          </a:p>
          <a:p>
            <a:pPr algn="l">
              <a:lnSpc>
                <a:spcPct val="80000"/>
              </a:lnSpc>
            </a:pPr>
            <a:r>
              <a:rPr lang="en-US" sz="2000" b="1" dirty="0" err="1" smtClean="0">
                <a:solidFill>
                  <a:schemeClr val="tx1">
                    <a:lumMod val="75000"/>
                    <a:lumOff val="25000"/>
                  </a:schemeClr>
                </a:solidFill>
              </a:rPr>
              <a:t>Ülke</a:t>
            </a:r>
            <a:r>
              <a:rPr lang="en-US" sz="2000" b="1" dirty="0" smtClean="0">
                <a:solidFill>
                  <a:schemeClr val="tx1">
                    <a:lumMod val="75000"/>
                    <a:lumOff val="25000"/>
                  </a:schemeClr>
                </a:solidFill>
              </a:rPr>
              <a:t> </a:t>
            </a:r>
            <a:r>
              <a:rPr lang="en-US" sz="2000" b="1" dirty="0" err="1" smtClean="0">
                <a:solidFill>
                  <a:schemeClr val="tx1">
                    <a:lumMod val="75000"/>
                    <a:lumOff val="25000"/>
                  </a:schemeClr>
                </a:solidFill>
              </a:rPr>
              <a:t>İçinde</a:t>
            </a:r>
            <a:endParaRPr lang="en-US" sz="2000" b="1" dirty="0">
              <a:solidFill>
                <a:schemeClr val="tx1">
                  <a:lumMod val="75000"/>
                  <a:lumOff val="25000"/>
                </a:schemeClr>
              </a:solidFill>
            </a:endParaRPr>
          </a:p>
          <a:p>
            <a:pPr algn="l">
              <a:lnSpc>
                <a:spcPct val="80000"/>
              </a:lnSpc>
            </a:pPr>
            <a:r>
              <a:rPr lang="en-US" sz="2000" b="1" dirty="0" err="1" smtClean="0">
                <a:solidFill>
                  <a:schemeClr val="tx1">
                    <a:lumMod val="75000"/>
                    <a:lumOff val="25000"/>
                  </a:schemeClr>
                </a:solidFill>
              </a:rPr>
              <a:t>Yerinden</a:t>
            </a:r>
            <a:r>
              <a:rPr lang="en-US" sz="2000" b="1" dirty="0" smtClean="0">
                <a:solidFill>
                  <a:schemeClr val="tx1">
                    <a:lumMod val="75000"/>
                    <a:lumOff val="25000"/>
                  </a:schemeClr>
                </a:solidFill>
              </a:rPr>
              <a:t> </a:t>
            </a:r>
            <a:r>
              <a:rPr lang="en-US" sz="2000" b="1" dirty="0" err="1" smtClean="0">
                <a:solidFill>
                  <a:schemeClr val="tx1">
                    <a:lumMod val="75000"/>
                    <a:lumOff val="25000"/>
                  </a:schemeClr>
                </a:solidFill>
              </a:rPr>
              <a:t>Edilen</a:t>
            </a:r>
            <a:r>
              <a:rPr lang="en-US" sz="2000" b="1" dirty="0">
                <a:solidFill>
                  <a:schemeClr val="tx1">
                    <a:lumMod val="75000"/>
                    <a:lumOff val="25000"/>
                  </a:schemeClr>
                </a:solidFill>
              </a:rPr>
              <a:t> </a:t>
            </a:r>
            <a:r>
              <a:rPr lang="en-US" sz="2000" b="1" dirty="0" smtClean="0">
                <a:solidFill>
                  <a:schemeClr val="tx1">
                    <a:lumMod val="75000"/>
                    <a:lumOff val="25000"/>
                  </a:schemeClr>
                </a:solidFill>
              </a:rPr>
              <a:t>(IDPs)</a:t>
            </a:r>
            <a:endParaRPr lang="en-US" sz="1000" dirty="0" smtClean="0">
              <a:solidFill>
                <a:schemeClr val="tx1">
                  <a:lumMod val="75000"/>
                  <a:lumOff val="25000"/>
                </a:schemeClr>
              </a:solidFill>
            </a:endParaRPr>
          </a:p>
          <a:p>
            <a:pPr algn="l">
              <a:lnSpc>
                <a:spcPct val="80000"/>
              </a:lnSpc>
            </a:pPr>
            <a:endParaRPr lang="en-US" sz="1000" dirty="0">
              <a:solidFill>
                <a:schemeClr val="tx1">
                  <a:lumMod val="65000"/>
                  <a:lumOff val="35000"/>
                </a:schemeClr>
              </a:solidFill>
            </a:endParaRPr>
          </a:p>
        </p:txBody>
      </p:sp>
      <p:sp>
        <p:nvSpPr>
          <p:cNvPr id="14" name="Subtitle 2"/>
          <p:cNvSpPr txBox="1">
            <a:spLocks/>
          </p:cNvSpPr>
          <p:nvPr/>
        </p:nvSpPr>
        <p:spPr>
          <a:xfrm>
            <a:off x="5396624" y="1237283"/>
            <a:ext cx="3033640" cy="528781"/>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80000"/>
              </a:lnSpc>
            </a:pPr>
            <a:r>
              <a:rPr lang="en-US" sz="2800" b="1" dirty="0" smtClean="0">
                <a:solidFill>
                  <a:srgbClr val="DF1816"/>
                </a:solidFill>
              </a:rPr>
              <a:t>%54 </a:t>
            </a:r>
            <a:endParaRPr lang="en-US" sz="2800" b="1" dirty="0" smtClean="0">
              <a:solidFill>
                <a:schemeClr val="tx1">
                  <a:lumMod val="75000"/>
                  <a:lumOff val="25000"/>
                </a:schemeClr>
              </a:solidFill>
            </a:endParaRPr>
          </a:p>
          <a:p>
            <a:pPr algn="l">
              <a:lnSpc>
                <a:spcPct val="80000"/>
              </a:lnSpc>
            </a:pPr>
            <a:r>
              <a:rPr lang="en-US" sz="2000" b="1" dirty="0" err="1">
                <a:solidFill>
                  <a:schemeClr val="tx1">
                    <a:lumMod val="75000"/>
                    <a:lumOff val="25000"/>
                  </a:schemeClr>
                </a:solidFill>
              </a:rPr>
              <a:t>V</a:t>
            </a:r>
            <a:r>
              <a:rPr lang="en-US" sz="2000" b="1" dirty="0" err="1" smtClean="0">
                <a:solidFill>
                  <a:schemeClr val="tx1">
                    <a:lumMod val="75000"/>
                    <a:lumOff val="25000"/>
                  </a:schemeClr>
                </a:solidFill>
              </a:rPr>
              <a:t>atansız</a:t>
            </a:r>
            <a:endParaRPr lang="en-US" sz="1000" dirty="0" smtClean="0">
              <a:solidFill>
                <a:schemeClr val="tx1">
                  <a:lumMod val="65000"/>
                  <a:lumOff val="35000"/>
                </a:schemeClr>
              </a:solidFill>
            </a:endParaRPr>
          </a:p>
          <a:p>
            <a:pPr algn="l">
              <a:lnSpc>
                <a:spcPct val="80000"/>
              </a:lnSpc>
            </a:pPr>
            <a:endParaRPr lang="en-US" sz="1000" dirty="0">
              <a:solidFill>
                <a:schemeClr val="tx1">
                  <a:lumMod val="65000"/>
                  <a:lumOff val="35000"/>
                </a:schemeClr>
              </a:solidFill>
            </a:endParaRPr>
          </a:p>
        </p:txBody>
      </p:sp>
      <p:sp>
        <p:nvSpPr>
          <p:cNvPr id="15" name="Subtitle 2"/>
          <p:cNvSpPr txBox="1">
            <a:spLocks/>
          </p:cNvSpPr>
          <p:nvPr/>
        </p:nvSpPr>
        <p:spPr>
          <a:xfrm>
            <a:off x="5443388" y="2618798"/>
            <a:ext cx="2507140" cy="528781"/>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80000"/>
              </a:lnSpc>
            </a:pPr>
            <a:r>
              <a:rPr lang="en-US" sz="2800" b="1" dirty="0" smtClean="0">
                <a:solidFill>
                  <a:srgbClr val="DF1816"/>
                </a:solidFill>
              </a:rPr>
              <a:t>%56 </a:t>
            </a:r>
          </a:p>
          <a:p>
            <a:pPr algn="l">
              <a:lnSpc>
                <a:spcPct val="80000"/>
              </a:lnSpc>
            </a:pPr>
            <a:r>
              <a:rPr lang="en-US" sz="2000" b="1" dirty="0" err="1" smtClean="0">
                <a:solidFill>
                  <a:schemeClr val="tx1">
                    <a:lumMod val="75000"/>
                    <a:lumOff val="25000"/>
                  </a:schemeClr>
                </a:solidFill>
              </a:rPr>
              <a:t>Kampta</a:t>
            </a:r>
            <a:endParaRPr lang="en-US" sz="2000" b="1" dirty="0">
              <a:solidFill>
                <a:schemeClr val="tx1">
                  <a:lumMod val="75000"/>
                  <a:lumOff val="25000"/>
                </a:schemeClr>
              </a:solidFill>
            </a:endParaRPr>
          </a:p>
          <a:p>
            <a:pPr algn="l">
              <a:lnSpc>
                <a:spcPct val="80000"/>
              </a:lnSpc>
            </a:pPr>
            <a:r>
              <a:rPr lang="en-US" sz="2000" b="1" dirty="0" err="1" smtClean="0">
                <a:solidFill>
                  <a:schemeClr val="tx1">
                    <a:lumMod val="75000"/>
                    <a:lumOff val="25000"/>
                  </a:schemeClr>
                </a:solidFill>
              </a:rPr>
              <a:t>Yaşayanlar</a:t>
            </a:r>
            <a:endParaRPr lang="en-US" sz="2000" b="1" dirty="0" smtClean="0">
              <a:solidFill>
                <a:schemeClr val="tx1">
                  <a:lumMod val="75000"/>
                  <a:lumOff val="25000"/>
                </a:schemeClr>
              </a:solidFill>
            </a:endParaRPr>
          </a:p>
          <a:p>
            <a:pPr algn="l">
              <a:lnSpc>
                <a:spcPct val="60000"/>
              </a:lnSpc>
            </a:pPr>
            <a:endParaRPr lang="en-US" sz="1000" dirty="0" smtClean="0">
              <a:solidFill>
                <a:schemeClr val="tx1">
                  <a:lumMod val="65000"/>
                  <a:lumOff val="35000"/>
                </a:schemeClr>
              </a:solidFill>
            </a:endParaRPr>
          </a:p>
          <a:p>
            <a:pPr algn="l">
              <a:lnSpc>
                <a:spcPct val="60000"/>
              </a:lnSpc>
            </a:pPr>
            <a:endParaRPr lang="en-US" sz="1000" dirty="0">
              <a:solidFill>
                <a:schemeClr val="tx1">
                  <a:lumMod val="65000"/>
                  <a:lumOff val="35000"/>
                </a:schemeClr>
              </a:solidFill>
            </a:endParaRPr>
          </a:p>
        </p:txBody>
      </p:sp>
      <p:sp>
        <p:nvSpPr>
          <p:cNvPr id="16" name="Rectangle 15"/>
          <p:cNvSpPr/>
          <p:nvPr/>
        </p:nvSpPr>
        <p:spPr>
          <a:xfrm flipH="1">
            <a:off x="332796" y="3112872"/>
            <a:ext cx="2014963" cy="656590"/>
          </a:xfrm>
          <a:prstGeom prst="rect">
            <a:avLst/>
          </a:prstGeom>
        </p:spPr>
        <p:txBody>
          <a:bodyPr wrap="square">
            <a:spAutoFit/>
          </a:bodyPr>
          <a:lstStyle/>
          <a:p>
            <a:pPr algn="ctr">
              <a:lnSpc>
                <a:spcPct val="80000"/>
              </a:lnSpc>
            </a:pPr>
            <a:r>
              <a:rPr lang="en-US" sz="4400" b="1" dirty="0" smtClean="0">
                <a:solidFill>
                  <a:schemeClr val="tx1">
                    <a:lumMod val="75000"/>
                    <a:lumOff val="25000"/>
                  </a:schemeClr>
                </a:solidFill>
              </a:rPr>
              <a:t>ÇOCUK</a:t>
            </a:r>
            <a:endParaRPr lang="en-US" sz="4400" b="1" dirty="0">
              <a:solidFill>
                <a:schemeClr val="tx1">
                  <a:lumMod val="75000"/>
                  <a:lumOff val="25000"/>
                </a:schemeClr>
              </a:solidFill>
            </a:endParaRPr>
          </a:p>
        </p:txBody>
      </p:sp>
    </p:spTree>
    <p:extLst>
      <p:ext uri="{BB962C8B-B14F-4D97-AF65-F5344CB8AC3E}">
        <p14:creationId xmlns:p14="http://schemas.microsoft.com/office/powerpoint/2010/main" val="755675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pt_cocuk koruma-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1"/>
          <p:cNvSpPr>
            <a:spLocks noGrp="1"/>
          </p:cNvSpPr>
          <p:nvPr>
            <p:ph type="ctrTitle"/>
          </p:nvPr>
        </p:nvSpPr>
        <p:spPr>
          <a:xfrm>
            <a:off x="685800" y="652567"/>
            <a:ext cx="7772400" cy="444853"/>
          </a:xfrm>
        </p:spPr>
        <p:txBody>
          <a:bodyPr>
            <a:noAutofit/>
          </a:bodyPr>
          <a:lstStyle/>
          <a:p>
            <a:r>
              <a:rPr lang="en-US" sz="2600" b="1" dirty="0" err="1" smtClean="0">
                <a:solidFill>
                  <a:srgbClr val="DF1816"/>
                </a:solidFill>
              </a:rPr>
              <a:t>Çocuk</a:t>
            </a:r>
            <a:r>
              <a:rPr lang="en-US" sz="2600" b="1" dirty="0" smtClean="0">
                <a:solidFill>
                  <a:srgbClr val="DF1816"/>
                </a:solidFill>
              </a:rPr>
              <a:t> </a:t>
            </a:r>
            <a:r>
              <a:rPr lang="en-US" sz="2600" b="1" dirty="0" err="1" smtClean="0">
                <a:solidFill>
                  <a:srgbClr val="DF1816"/>
                </a:solidFill>
              </a:rPr>
              <a:t>Kimdir</a:t>
            </a:r>
            <a:r>
              <a:rPr lang="en-US" sz="2600" b="1" dirty="0" smtClean="0">
                <a:solidFill>
                  <a:srgbClr val="DF1816"/>
                </a:solidFill>
              </a:rPr>
              <a:t>?</a:t>
            </a:r>
            <a:endParaRPr lang="en-US" sz="2600" b="1" dirty="0">
              <a:solidFill>
                <a:srgbClr val="DF1816"/>
              </a:solidFill>
            </a:endParaRPr>
          </a:p>
        </p:txBody>
      </p:sp>
      <p:sp>
        <p:nvSpPr>
          <p:cNvPr id="5" name="Subtitle 2"/>
          <p:cNvSpPr>
            <a:spLocks noGrp="1"/>
          </p:cNvSpPr>
          <p:nvPr>
            <p:ph type="subTitle" idx="1"/>
          </p:nvPr>
        </p:nvSpPr>
        <p:spPr>
          <a:xfrm>
            <a:off x="3460750" y="1316567"/>
            <a:ext cx="5132070" cy="4275855"/>
          </a:xfrm>
        </p:spPr>
        <p:txBody>
          <a:bodyPr>
            <a:noAutofit/>
          </a:bodyPr>
          <a:lstStyle/>
          <a:p>
            <a:pPr marL="285750" indent="-285750" algn="l">
              <a:buFont typeface="Arial"/>
              <a:buChar char="•"/>
            </a:pPr>
            <a:r>
              <a:rPr lang="tr-TR" sz="1800" dirty="0">
                <a:solidFill>
                  <a:schemeClr val="tx1">
                    <a:lumMod val="75000"/>
                    <a:lumOff val="25000"/>
                  </a:schemeClr>
                </a:solidFill>
                <a:latin typeface="Calibri"/>
                <a:cs typeface="Calibri"/>
              </a:rPr>
              <a:t>Kimin çocuk, ergen ya da genç olarak kabul edildiği konusunda evrensel olarak belirlenmiş tanımlamalar yoktur. Biyolojik yaş tanımlama yapmak için yeterli değildir. </a:t>
            </a:r>
          </a:p>
          <a:p>
            <a:pPr marL="285750" indent="-285750" algn="l">
              <a:buFont typeface="Arial"/>
              <a:buChar char="•"/>
            </a:pPr>
            <a:r>
              <a:rPr lang="tr-TR" sz="1800" dirty="0" smtClean="0">
                <a:solidFill>
                  <a:schemeClr val="tx1">
                    <a:lumMod val="75000"/>
                    <a:lumOff val="25000"/>
                  </a:schemeClr>
                </a:solidFill>
                <a:latin typeface="Calibri"/>
                <a:cs typeface="Calibri"/>
              </a:rPr>
              <a:t>Çocukluk </a:t>
            </a:r>
            <a:r>
              <a:rPr lang="tr-TR" sz="1800" dirty="0">
                <a:solidFill>
                  <a:schemeClr val="tx1">
                    <a:lumMod val="75000"/>
                    <a:lumOff val="25000"/>
                  </a:schemeClr>
                </a:solidFill>
                <a:latin typeface="Calibri"/>
                <a:cs typeface="Calibri"/>
              </a:rPr>
              <a:t>olgusu farklı ortamlarda çok farklı biçimlerde anlaşılabilir. Yalnızca fiziksel ve ruhsal gelişimi değil ayrıca sosyal ve kültürel ortamı da göz önünde bulundurmak gerekir.</a:t>
            </a:r>
          </a:p>
          <a:p>
            <a:pPr marL="285750" indent="-285750" algn="l">
              <a:buFont typeface="Arial"/>
              <a:buChar char="•"/>
            </a:pPr>
            <a:r>
              <a:rPr lang="tr-TR" sz="1800" dirty="0" smtClean="0">
                <a:solidFill>
                  <a:schemeClr val="tx1">
                    <a:lumMod val="75000"/>
                    <a:lumOff val="25000"/>
                  </a:schemeClr>
                </a:solidFill>
                <a:latin typeface="Calibri"/>
                <a:cs typeface="Calibri"/>
              </a:rPr>
              <a:t>Çocuklar </a:t>
            </a:r>
            <a:r>
              <a:rPr lang="tr-TR" sz="1800" dirty="0">
                <a:solidFill>
                  <a:schemeClr val="tx1">
                    <a:lumMod val="75000"/>
                    <a:lumOff val="25000"/>
                  </a:schemeClr>
                </a:solidFill>
                <a:latin typeface="Calibri"/>
                <a:cs typeface="Calibri"/>
              </a:rPr>
              <a:t>ve ergenler başkalarına olan bağımlılıkları nedeniyle özellikle savunmasız durumdadır; ancak sahip oldukları potansiyeli önemsemek gerekir</a:t>
            </a:r>
            <a:r>
              <a:rPr lang="tr-TR" sz="1800" dirty="0" smtClean="0">
                <a:solidFill>
                  <a:schemeClr val="tx1">
                    <a:lumMod val="75000"/>
                    <a:lumOff val="25000"/>
                  </a:schemeClr>
                </a:solidFill>
                <a:latin typeface="Calibri"/>
                <a:cs typeface="Calibri"/>
              </a:rPr>
              <a:t>.</a:t>
            </a:r>
          </a:p>
          <a:p>
            <a:pPr marL="285750" indent="-285750" algn="l">
              <a:buFont typeface="Arial"/>
              <a:buChar char="•"/>
            </a:pPr>
            <a:r>
              <a:rPr lang="tr-TR" sz="1800" dirty="0" smtClean="0">
                <a:solidFill>
                  <a:schemeClr val="tx1">
                    <a:lumMod val="75000"/>
                    <a:lumOff val="25000"/>
                  </a:schemeClr>
                </a:solidFill>
                <a:latin typeface="Calibri"/>
                <a:cs typeface="Calibri"/>
              </a:rPr>
              <a:t> Çocuğu </a:t>
            </a:r>
            <a:r>
              <a:rPr lang="tr-TR" sz="1800" dirty="0">
                <a:solidFill>
                  <a:schemeClr val="tx1">
                    <a:lumMod val="75000"/>
                    <a:lumOff val="25000"/>
                  </a:schemeClr>
                </a:solidFill>
                <a:latin typeface="Calibri"/>
                <a:cs typeface="Calibri"/>
              </a:rPr>
              <a:t>merkeze alan bir durum analizi, belirli koşullardaki çocukların ihtiyaçlarını belirlemek ve karşılamak açısından önem taşır. </a:t>
            </a:r>
            <a:endParaRPr lang="en-US" sz="1800" dirty="0">
              <a:solidFill>
                <a:schemeClr val="tx1">
                  <a:lumMod val="75000"/>
                  <a:lumOff val="25000"/>
                </a:schemeClr>
              </a:solidFill>
              <a:latin typeface="Calibri"/>
              <a:cs typeface="Calibri"/>
            </a:endParaRPr>
          </a:p>
          <a:p>
            <a:pPr marL="285750" indent="-285750" algn="l">
              <a:buFont typeface="Arial"/>
              <a:buChar char="•"/>
            </a:pPr>
            <a:endParaRPr lang="en-US" sz="1800" dirty="0">
              <a:solidFill>
                <a:schemeClr val="tx1">
                  <a:lumMod val="75000"/>
                  <a:lumOff val="25000"/>
                </a:schemeClr>
              </a:solidFill>
              <a:latin typeface="Calibri"/>
              <a:cs typeface="Calibri"/>
            </a:endParaRPr>
          </a:p>
        </p:txBody>
      </p:sp>
      <p:pic>
        <p:nvPicPr>
          <p:cNvPr id="6" name="Picture 5" descr="_MG_5158.JPG"/>
          <p:cNvPicPr>
            <a:picLocks noChangeAspect="1"/>
          </p:cNvPicPr>
          <p:nvPr/>
        </p:nvPicPr>
        <p:blipFill rotWithShape="1">
          <a:blip r:embed="rId4">
            <a:extLst>
              <a:ext uri="{28A0092B-C50C-407E-A947-70E740481C1C}">
                <a14:useLocalDpi xmlns:a14="http://schemas.microsoft.com/office/drawing/2010/main" val="0"/>
              </a:ext>
            </a:extLst>
          </a:blip>
          <a:srcRect l="37160" t="109" r="18317" b="-109"/>
          <a:stretch/>
        </p:blipFill>
        <p:spPr>
          <a:xfrm>
            <a:off x="256117" y="1321476"/>
            <a:ext cx="3005327" cy="4500035"/>
          </a:xfrm>
          <a:prstGeom prst="rect">
            <a:avLst/>
          </a:prstGeom>
        </p:spPr>
      </p:pic>
      <p:sp>
        <p:nvSpPr>
          <p:cNvPr id="7" name="Rectangle 6"/>
          <p:cNvSpPr/>
          <p:nvPr/>
        </p:nvSpPr>
        <p:spPr>
          <a:xfrm>
            <a:off x="256117" y="5592422"/>
            <a:ext cx="1975221" cy="215444"/>
          </a:xfrm>
          <a:prstGeom prst="rect">
            <a:avLst/>
          </a:prstGeom>
        </p:spPr>
        <p:txBody>
          <a:bodyPr wrap="none">
            <a:spAutoFit/>
          </a:bodyPr>
          <a:lstStyle/>
          <a:p>
            <a:pPr>
              <a:spcAft>
                <a:spcPts val="0"/>
              </a:spcAft>
            </a:pPr>
            <a:r>
              <a:rPr lang="en-US" sz="800" i="1" dirty="0">
                <a:ea typeface="Calibri" panose="020F0502020204030204" pitchFamily="34" charset="0"/>
                <a:cs typeface="Times New Roman" panose="02020603050405020304" pitchFamily="18" charset="0"/>
              </a:rPr>
              <a:t>@UNICEF </a:t>
            </a:r>
            <a:r>
              <a:rPr lang="en-US" sz="800" i="1" dirty="0" smtClean="0">
                <a:ea typeface="Calibri" panose="020F0502020204030204" pitchFamily="34" charset="0"/>
                <a:cs typeface="Times New Roman" panose="02020603050405020304" pitchFamily="18" charset="0"/>
              </a:rPr>
              <a:t>- </a:t>
            </a:r>
            <a:r>
              <a:rPr lang="en-US" sz="800" i="1" dirty="0">
                <a:ea typeface="Calibri" panose="020F0502020204030204" pitchFamily="34" charset="0"/>
                <a:cs typeface="Times New Roman" panose="02020603050405020304" pitchFamily="18" charset="0"/>
              </a:rPr>
              <a:t>Ankara Turkey 2016 - </a:t>
            </a:r>
            <a:r>
              <a:rPr lang="en-US" sz="800" i="1" dirty="0" err="1">
                <a:ea typeface="Calibri" panose="020F0502020204030204" pitchFamily="34" charset="0"/>
                <a:cs typeface="Times New Roman" panose="02020603050405020304" pitchFamily="18" charset="0"/>
              </a:rPr>
              <a:t>Feyzioğlu</a:t>
            </a:r>
            <a:endParaRPr lang="en-US" sz="800" i="1"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9838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pt_cocuk koruma-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1"/>
          <p:cNvSpPr>
            <a:spLocks noGrp="1"/>
          </p:cNvSpPr>
          <p:nvPr>
            <p:ph type="ctrTitle"/>
          </p:nvPr>
        </p:nvSpPr>
        <p:spPr>
          <a:xfrm>
            <a:off x="685800" y="652567"/>
            <a:ext cx="7772400" cy="444853"/>
          </a:xfrm>
        </p:spPr>
        <p:txBody>
          <a:bodyPr>
            <a:noAutofit/>
          </a:bodyPr>
          <a:lstStyle/>
          <a:p>
            <a:r>
              <a:rPr lang="en-US" sz="2600" b="1" dirty="0" err="1" smtClean="0">
                <a:solidFill>
                  <a:srgbClr val="DF1816"/>
                </a:solidFill>
              </a:rPr>
              <a:t>Çocuk</a:t>
            </a:r>
            <a:r>
              <a:rPr lang="en-US" sz="2600" b="1" dirty="0" smtClean="0">
                <a:solidFill>
                  <a:srgbClr val="DF1816"/>
                </a:solidFill>
              </a:rPr>
              <a:t> </a:t>
            </a:r>
            <a:r>
              <a:rPr lang="en-US" sz="2600" b="1" dirty="0" err="1" smtClean="0">
                <a:solidFill>
                  <a:srgbClr val="DF1816"/>
                </a:solidFill>
              </a:rPr>
              <a:t>Kimdir</a:t>
            </a:r>
            <a:r>
              <a:rPr lang="en-US" sz="2600" b="1" dirty="0" smtClean="0">
                <a:solidFill>
                  <a:srgbClr val="DF1816"/>
                </a:solidFill>
              </a:rPr>
              <a:t>?</a:t>
            </a:r>
            <a:endParaRPr lang="en-US" sz="2600" b="1" dirty="0">
              <a:solidFill>
                <a:srgbClr val="DF1816"/>
              </a:solidFill>
            </a:endParaRPr>
          </a:p>
        </p:txBody>
      </p:sp>
      <p:sp>
        <p:nvSpPr>
          <p:cNvPr id="5" name="Subtitle 2"/>
          <p:cNvSpPr>
            <a:spLocks noGrp="1"/>
          </p:cNvSpPr>
          <p:nvPr>
            <p:ph type="subTitle" idx="1"/>
          </p:nvPr>
        </p:nvSpPr>
        <p:spPr>
          <a:xfrm>
            <a:off x="3460750" y="1316567"/>
            <a:ext cx="5132070" cy="4275855"/>
          </a:xfrm>
        </p:spPr>
        <p:txBody>
          <a:bodyPr>
            <a:noAutofit/>
          </a:bodyPr>
          <a:lstStyle/>
          <a:p>
            <a:pPr marL="285750" indent="-285750" algn="l">
              <a:buFont typeface="Arial"/>
              <a:buChar char="•"/>
            </a:pPr>
            <a:r>
              <a:rPr lang="en-US" sz="1800" dirty="0" smtClean="0">
                <a:solidFill>
                  <a:schemeClr val="tx1">
                    <a:lumMod val="75000"/>
                    <a:lumOff val="25000"/>
                  </a:schemeClr>
                </a:solidFill>
                <a:latin typeface="Calibri"/>
                <a:cs typeface="Calibri"/>
              </a:rPr>
              <a:t>BM </a:t>
            </a:r>
            <a:r>
              <a:rPr lang="en-US" sz="1800" dirty="0" err="1">
                <a:solidFill>
                  <a:schemeClr val="tx1">
                    <a:lumMod val="75000"/>
                    <a:lumOff val="25000"/>
                  </a:schemeClr>
                </a:solidFill>
                <a:latin typeface="Calibri"/>
                <a:cs typeface="Calibri"/>
              </a:rPr>
              <a:t>Çocuk</a:t>
            </a:r>
            <a:r>
              <a:rPr lang="en-US"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Hakları</a:t>
            </a:r>
            <a:r>
              <a:rPr lang="tr-TR" sz="1800" dirty="0">
                <a:solidFill>
                  <a:schemeClr val="tx1">
                    <a:lumMod val="75000"/>
                    <a:lumOff val="25000"/>
                  </a:schemeClr>
                </a:solidFill>
                <a:latin typeface="Calibri"/>
                <a:cs typeface="Calibri"/>
              </a:rPr>
              <a:t> </a:t>
            </a:r>
            <a:r>
              <a:rPr lang="en-US" sz="1800" dirty="0" err="1">
                <a:solidFill>
                  <a:schemeClr val="tx1">
                    <a:lumMod val="75000"/>
                    <a:lumOff val="25000"/>
                  </a:schemeClr>
                </a:solidFill>
                <a:latin typeface="Calibri"/>
                <a:cs typeface="Calibri"/>
              </a:rPr>
              <a:t>Sözleşme</a:t>
            </a:r>
            <a:r>
              <a:rPr lang="tr-TR" sz="1800" dirty="0">
                <a:solidFill>
                  <a:schemeClr val="tx1">
                    <a:lumMod val="75000"/>
                    <a:lumOff val="25000"/>
                  </a:schemeClr>
                </a:solidFill>
                <a:latin typeface="Calibri"/>
                <a:cs typeface="Calibri"/>
              </a:rPr>
              <a:t>si (1989) </a:t>
            </a:r>
            <a:r>
              <a:rPr lang="en-US" sz="1800" dirty="0" err="1">
                <a:solidFill>
                  <a:schemeClr val="tx1">
                    <a:lumMod val="75000"/>
                    <a:lumOff val="25000"/>
                  </a:schemeClr>
                </a:solidFill>
                <a:latin typeface="Calibri"/>
                <a:cs typeface="Calibri"/>
              </a:rPr>
              <a:t>Madde</a:t>
            </a:r>
            <a:r>
              <a:rPr lang="tr-TR" sz="1800" dirty="0">
                <a:solidFill>
                  <a:schemeClr val="tx1">
                    <a:lumMod val="75000"/>
                    <a:lumOff val="25000"/>
                  </a:schemeClr>
                </a:solidFill>
                <a:latin typeface="Calibri"/>
                <a:cs typeface="Calibri"/>
              </a:rPr>
              <a:t> 1: </a:t>
            </a:r>
            <a:r>
              <a:rPr lang="tr-TR" sz="1800" i="1" dirty="0" smtClean="0">
                <a:solidFill>
                  <a:schemeClr val="tx1">
                    <a:lumMod val="75000"/>
                    <a:lumOff val="25000"/>
                  </a:schemeClr>
                </a:solidFill>
                <a:latin typeface="Calibri"/>
                <a:cs typeface="Calibri"/>
              </a:rPr>
              <a:t>‘</a:t>
            </a:r>
            <a:r>
              <a:rPr lang="en-US" altLang="ja-JP" sz="1800" i="1" dirty="0" err="1" smtClean="0">
                <a:solidFill>
                  <a:schemeClr val="tx1">
                    <a:lumMod val="75000"/>
                    <a:lumOff val="25000"/>
                  </a:schemeClr>
                </a:solidFill>
                <a:latin typeface="Calibri"/>
                <a:cs typeface="Calibri"/>
              </a:rPr>
              <a:t>Çocuğa</a:t>
            </a:r>
            <a:r>
              <a:rPr lang="en-US" altLang="ja-JP" sz="1800" i="1" dirty="0" smtClean="0">
                <a:solidFill>
                  <a:schemeClr val="tx1">
                    <a:lumMod val="75000"/>
                    <a:lumOff val="25000"/>
                  </a:schemeClr>
                </a:solidFill>
                <a:latin typeface="Calibri"/>
                <a:cs typeface="Calibri"/>
              </a:rPr>
              <a:t> </a:t>
            </a:r>
            <a:r>
              <a:rPr lang="en-US" altLang="ja-JP" sz="1800" i="1" dirty="0" err="1" smtClean="0">
                <a:solidFill>
                  <a:schemeClr val="tx1">
                    <a:lumMod val="75000"/>
                    <a:lumOff val="25000"/>
                  </a:schemeClr>
                </a:solidFill>
                <a:latin typeface="Calibri"/>
                <a:cs typeface="Calibri"/>
              </a:rPr>
              <a:t>uygulanabilecek</a:t>
            </a:r>
            <a:r>
              <a:rPr lang="en-US" altLang="ja-JP" sz="1800" i="1" dirty="0" smtClean="0">
                <a:solidFill>
                  <a:schemeClr val="tx1">
                    <a:lumMod val="75000"/>
                    <a:lumOff val="25000"/>
                  </a:schemeClr>
                </a:solidFill>
                <a:latin typeface="Calibri"/>
                <a:cs typeface="Calibri"/>
              </a:rPr>
              <a:t> </a:t>
            </a:r>
            <a:r>
              <a:rPr lang="en-US" altLang="ja-JP" sz="1800" i="1" dirty="0" err="1" smtClean="0">
                <a:solidFill>
                  <a:schemeClr val="tx1">
                    <a:lumMod val="75000"/>
                    <a:lumOff val="25000"/>
                  </a:schemeClr>
                </a:solidFill>
                <a:latin typeface="Calibri"/>
                <a:cs typeface="Calibri"/>
              </a:rPr>
              <a:t>olan</a:t>
            </a:r>
            <a:r>
              <a:rPr lang="en-US" altLang="ja-JP" sz="1800" i="1" dirty="0" smtClean="0">
                <a:solidFill>
                  <a:schemeClr val="tx1">
                    <a:lumMod val="75000"/>
                    <a:lumOff val="25000"/>
                  </a:schemeClr>
                </a:solidFill>
                <a:latin typeface="Calibri"/>
                <a:cs typeface="Calibri"/>
              </a:rPr>
              <a:t> </a:t>
            </a:r>
            <a:r>
              <a:rPr lang="en-US" altLang="ja-JP" sz="1800" i="1" dirty="0" err="1" smtClean="0">
                <a:solidFill>
                  <a:schemeClr val="tx1">
                    <a:lumMod val="75000"/>
                    <a:lumOff val="25000"/>
                  </a:schemeClr>
                </a:solidFill>
                <a:latin typeface="Calibri"/>
                <a:cs typeface="Calibri"/>
              </a:rPr>
              <a:t>kanuna</a:t>
            </a:r>
            <a:r>
              <a:rPr lang="en-US" altLang="ja-JP" sz="1800" i="1" dirty="0" smtClean="0">
                <a:solidFill>
                  <a:schemeClr val="tx1">
                    <a:lumMod val="75000"/>
                    <a:lumOff val="25000"/>
                  </a:schemeClr>
                </a:solidFill>
                <a:latin typeface="Calibri"/>
                <a:cs typeface="Calibri"/>
              </a:rPr>
              <a:t> </a:t>
            </a:r>
            <a:r>
              <a:rPr lang="en-US" altLang="ja-JP" sz="1800" i="1" dirty="0" err="1" smtClean="0">
                <a:solidFill>
                  <a:schemeClr val="tx1">
                    <a:lumMod val="75000"/>
                    <a:lumOff val="25000"/>
                  </a:schemeClr>
                </a:solidFill>
                <a:latin typeface="Calibri"/>
                <a:cs typeface="Calibri"/>
              </a:rPr>
              <a:t>göre</a:t>
            </a:r>
            <a:r>
              <a:rPr lang="en-US" altLang="ja-JP" sz="1800" i="1" dirty="0" smtClean="0">
                <a:solidFill>
                  <a:schemeClr val="tx1">
                    <a:lumMod val="75000"/>
                    <a:lumOff val="25000"/>
                  </a:schemeClr>
                </a:solidFill>
                <a:latin typeface="Calibri"/>
                <a:cs typeface="Calibri"/>
              </a:rPr>
              <a:t> </a:t>
            </a:r>
            <a:r>
              <a:rPr lang="en-US" altLang="ja-JP" sz="1800" i="1" dirty="0" err="1" smtClean="0">
                <a:solidFill>
                  <a:schemeClr val="tx1">
                    <a:lumMod val="75000"/>
                    <a:lumOff val="25000"/>
                  </a:schemeClr>
                </a:solidFill>
                <a:latin typeface="Calibri"/>
                <a:cs typeface="Calibri"/>
              </a:rPr>
              <a:t>daha</a:t>
            </a:r>
            <a:r>
              <a:rPr lang="en-US" altLang="ja-JP" sz="1800" i="1" dirty="0" smtClean="0">
                <a:solidFill>
                  <a:schemeClr val="tx1">
                    <a:lumMod val="75000"/>
                    <a:lumOff val="25000"/>
                  </a:schemeClr>
                </a:solidFill>
                <a:latin typeface="Calibri"/>
                <a:cs typeface="Calibri"/>
              </a:rPr>
              <a:t> </a:t>
            </a:r>
            <a:r>
              <a:rPr lang="en-US" altLang="ja-JP" sz="1800" i="1" dirty="0" err="1" smtClean="0">
                <a:solidFill>
                  <a:schemeClr val="tx1">
                    <a:lumMod val="75000"/>
                    <a:lumOff val="25000"/>
                  </a:schemeClr>
                </a:solidFill>
                <a:latin typeface="Calibri"/>
                <a:cs typeface="Calibri"/>
              </a:rPr>
              <a:t>erken</a:t>
            </a:r>
            <a:r>
              <a:rPr lang="en-US" altLang="ja-JP" sz="1800" i="1" dirty="0" smtClean="0">
                <a:solidFill>
                  <a:schemeClr val="tx1">
                    <a:lumMod val="75000"/>
                    <a:lumOff val="25000"/>
                  </a:schemeClr>
                </a:solidFill>
                <a:latin typeface="Calibri"/>
                <a:cs typeface="Calibri"/>
              </a:rPr>
              <a:t> </a:t>
            </a:r>
            <a:r>
              <a:rPr lang="en-US" altLang="ja-JP" sz="1800" i="1" dirty="0" err="1" smtClean="0">
                <a:solidFill>
                  <a:schemeClr val="tx1">
                    <a:lumMod val="75000"/>
                    <a:lumOff val="25000"/>
                  </a:schemeClr>
                </a:solidFill>
                <a:latin typeface="Calibri"/>
                <a:cs typeface="Calibri"/>
              </a:rPr>
              <a:t>yaşta</a:t>
            </a:r>
            <a:r>
              <a:rPr lang="en-US" altLang="ja-JP" sz="1800" i="1" dirty="0" smtClean="0">
                <a:solidFill>
                  <a:schemeClr val="tx1">
                    <a:lumMod val="75000"/>
                    <a:lumOff val="25000"/>
                  </a:schemeClr>
                </a:solidFill>
                <a:latin typeface="Calibri"/>
                <a:cs typeface="Calibri"/>
              </a:rPr>
              <a:t> </a:t>
            </a:r>
            <a:r>
              <a:rPr lang="en-US" altLang="ja-JP" sz="1800" i="1" dirty="0" err="1" smtClean="0">
                <a:solidFill>
                  <a:schemeClr val="tx1">
                    <a:lumMod val="75000"/>
                    <a:lumOff val="25000"/>
                  </a:schemeClr>
                </a:solidFill>
                <a:latin typeface="Calibri"/>
                <a:cs typeface="Calibri"/>
              </a:rPr>
              <a:t>reşit</a:t>
            </a:r>
            <a:r>
              <a:rPr lang="en-US" altLang="ja-JP" sz="1800" i="1" dirty="0" smtClean="0">
                <a:solidFill>
                  <a:schemeClr val="tx1">
                    <a:lumMod val="75000"/>
                    <a:lumOff val="25000"/>
                  </a:schemeClr>
                </a:solidFill>
                <a:latin typeface="Calibri"/>
                <a:cs typeface="Calibri"/>
              </a:rPr>
              <a:t> </a:t>
            </a:r>
            <a:r>
              <a:rPr lang="en-US" altLang="ja-JP" sz="1800" i="1" dirty="0" err="1" smtClean="0">
                <a:solidFill>
                  <a:schemeClr val="tx1">
                    <a:lumMod val="75000"/>
                    <a:lumOff val="25000"/>
                  </a:schemeClr>
                </a:solidFill>
                <a:latin typeface="Calibri"/>
                <a:cs typeface="Calibri"/>
              </a:rPr>
              <a:t>olma</a:t>
            </a:r>
            <a:r>
              <a:rPr lang="en-US" altLang="ja-JP" sz="1800" i="1" dirty="0" smtClean="0">
                <a:solidFill>
                  <a:schemeClr val="tx1">
                    <a:lumMod val="75000"/>
                    <a:lumOff val="25000"/>
                  </a:schemeClr>
                </a:solidFill>
                <a:latin typeface="Calibri"/>
                <a:cs typeface="Calibri"/>
              </a:rPr>
              <a:t> </a:t>
            </a:r>
            <a:r>
              <a:rPr lang="en-US" altLang="ja-JP" sz="1800" i="1" dirty="0" err="1" smtClean="0">
                <a:solidFill>
                  <a:schemeClr val="tx1">
                    <a:lumMod val="75000"/>
                    <a:lumOff val="25000"/>
                  </a:schemeClr>
                </a:solidFill>
                <a:latin typeface="Calibri"/>
                <a:cs typeface="Calibri"/>
              </a:rPr>
              <a:t>durumu</a:t>
            </a:r>
            <a:r>
              <a:rPr lang="en-US" altLang="ja-JP" sz="1800" i="1" dirty="0" smtClean="0">
                <a:solidFill>
                  <a:schemeClr val="tx1">
                    <a:lumMod val="75000"/>
                    <a:lumOff val="25000"/>
                  </a:schemeClr>
                </a:solidFill>
                <a:latin typeface="Calibri"/>
                <a:cs typeface="Calibri"/>
              </a:rPr>
              <a:t> </a:t>
            </a:r>
            <a:r>
              <a:rPr lang="en-US" altLang="ja-JP" sz="1800" i="1" dirty="0" err="1" smtClean="0">
                <a:solidFill>
                  <a:schemeClr val="tx1">
                    <a:lumMod val="75000"/>
                    <a:lumOff val="25000"/>
                  </a:schemeClr>
                </a:solidFill>
                <a:latin typeface="Calibri"/>
                <a:cs typeface="Calibri"/>
              </a:rPr>
              <a:t>hariç</a:t>
            </a:r>
            <a:r>
              <a:rPr lang="en-US" altLang="ja-JP" sz="1800" i="1" dirty="0" smtClean="0">
                <a:solidFill>
                  <a:schemeClr val="tx1">
                    <a:lumMod val="75000"/>
                    <a:lumOff val="25000"/>
                  </a:schemeClr>
                </a:solidFill>
                <a:latin typeface="Calibri"/>
                <a:cs typeface="Calibri"/>
              </a:rPr>
              <a:t>, </a:t>
            </a:r>
            <a:r>
              <a:rPr lang="en-US" altLang="ja-JP" sz="1800" b="1" i="1" dirty="0" err="1" smtClean="0">
                <a:solidFill>
                  <a:schemeClr val="tx1">
                    <a:lumMod val="75000"/>
                    <a:lumOff val="25000"/>
                  </a:schemeClr>
                </a:solidFill>
                <a:latin typeface="Calibri"/>
                <a:cs typeface="Calibri"/>
              </a:rPr>
              <a:t>onsekiz</a:t>
            </a:r>
            <a:r>
              <a:rPr lang="en-US" altLang="ja-JP" sz="1800" b="1" i="1" dirty="0" smtClean="0">
                <a:solidFill>
                  <a:schemeClr val="tx1">
                    <a:lumMod val="75000"/>
                    <a:lumOff val="25000"/>
                  </a:schemeClr>
                </a:solidFill>
                <a:latin typeface="Calibri"/>
                <a:cs typeface="Calibri"/>
              </a:rPr>
              <a:t> </a:t>
            </a:r>
            <a:r>
              <a:rPr lang="en-US" altLang="ja-JP" sz="1800" b="1" i="1" dirty="0" err="1" smtClean="0">
                <a:solidFill>
                  <a:schemeClr val="tx1">
                    <a:lumMod val="75000"/>
                    <a:lumOff val="25000"/>
                  </a:schemeClr>
                </a:solidFill>
                <a:latin typeface="Calibri"/>
                <a:cs typeface="Calibri"/>
              </a:rPr>
              <a:t>yaşına</a:t>
            </a:r>
            <a:r>
              <a:rPr lang="en-US" altLang="ja-JP" sz="1800" b="1" i="1" dirty="0" smtClean="0">
                <a:solidFill>
                  <a:schemeClr val="tx1">
                    <a:lumMod val="75000"/>
                    <a:lumOff val="25000"/>
                  </a:schemeClr>
                </a:solidFill>
                <a:latin typeface="Calibri"/>
                <a:cs typeface="Calibri"/>
              </a:rPr>
              <a:t> </a:t>
            </a:r>
            <a:r>
              <a:rPr lang="en-US" altLang="ja-JP" sz="1800" b="1" i="1" dirty="0" err="1" smtClean="0">
                <a:solidFill>
                  <a:schemeClr val="tx1">
                    <a:lumMod val="75000"/>
                    <a:lumOff val="25000"/>
                  </a:schemeClr>
                </a:solidFill>
                <a:latin typeface="Calibri"/>
                <a:cs typeface="Calibri"/>
              </a:rPr>
              <a:t>kadar</a:t>
            </a:r>
            <a:r>
              <a:rPr lang="en-US" altLang="ja-JP" sz="1800" b="1" i="1" dirty="0" smtClean="0">
                <a:solidFill>
                  <a:schemeClr val="tx1">
                    <a:lumMod val="75000"/>
                    <a:lumOff val="25000"/>
                  </a:schemeClr>
                </a:solidFill>
                <a:latin typeface="Calibri"/>
                <a:cs typeface="Calibri"/>
              </a:rPr>
              <a:t> her </a:t>
            </a:r>
            <a:r>
              <a:rPr lang="en-US" altLang="ja-JP" sz="1800" b="1" i="1" dirty="0" err="1" smtClean="0">
                <a:solidFill>
                  <a:schemeClr val="tx1">
                    <a:lumMod val="75000"/>
                    <a:lumOff val="25000"/>
                  </a:schemeClr>
                </a:solidFill>
                <a:latin typeface="Calibri"/>
                <a:cs typeface="Calibri"/>
              </a:rPr>
              <a:t>insan</a:t>
            </a:r>
            <a:r>
              <a:rPr lang="tr-TR" sz="1800" b="1" i="1" dirty="0" smtClean="0">
                <a:solidFill>
                  <a:schemeClr val="tx1">
                    <a:lumMod val="75000"/>
                    <a:lumOff val="25000"/>
                  </a:schemeClr>
                </a:solidFill>
                <a:latin typeface="Calibri"/>
                <a:cs typeface="Calibri"/>
              </a:rPr>
              <a:t>’</a:t>
            </a:r>
            <a:endParaRPr lang="tr-TR" altLang="ja-JP" sz="1800" b="1" i="1" dirty="0" smtClean="0">
              <a:solidFill>
                <a:schemeClr val="tx1">
                  <a:lumMod val="75000"/>
                  <a:lumOff val="25000"/>
                </a:schemeClr>
              </a:solidFill>
              <a:latin typeface="Calibri"/>
              <a:cs typeface="Calibri"/>
            </a:endParaRPr>
          </a:p>
          <a:p>
            <a:pPr marL="285750" indent="-285750" algn="l">
              <a:buFont typeface="Arial"/>
              <a:buChar char="•"/>
            </a:pPr>
            <a:endParaRPr lang="en-US" sz="1800" b="1" dirty="0">
              <a:solidFill>
                <a:schemeClr val="tx1">
                  <a:lumMod val="75000"/>
                  <a:lumOff val="25000"/>
                </a:schemeClr>
              </a:solidFill>
              <a:latin typeface="Calibri"/>
              <a:cs typeface="Calibri"/>
            </a:endParaRPr>
          </a:p>
          <a:p>
            <a:pPr marL="285750" indent="-285750" algn="l">
              <a:buFont typeface="Arial"/>
              <a:buChar char="•"/>
            </a:pPr>
            <a:r>
              <a:rPr lang="en-US" sz="1800" b="1" dirty="0">
                <a:solidFill>
                  <a:schemeClr val="tx1">
                    <a:lumMod val="75000"/>
                    <a:lumOff val="25000"/>
                  </a:schemeClr>
                </a:solidFill>
                <a:latin typeface="Calibri"/>
                <a:cs typeface="Calibri"/>
              </a:rPr>
              <a:t>5395 </a:t>
            </a:r>
            <a:r>
              <a:rPr lang="en-US" sz="1800" b="1" dirty="0" err="1">
                <a:solidFill>
                  <a:schemeClr val="tx1">
                    <a:lumMod val="75000"/>
                    <a:lumOff val="25000"/>
                  </a:schemeClr>
                </a:solidFill>
                <a:latin typeface="Calibri"/>
                <a:cs typeface="Calibri"/>
              </a:rPr>
              <a:t>sayılı</a:t>
            </a:r>
            <a:r>
              <a:rPr lang="en-US" sz="1800" b="1" dirty="0">
                <a:solidFill>
                  <a:schemeClr val="tx1">
                    <a:lumMod val="75000"/>
                    <a:lumOff val="25000"/>
                  </a:schemeClr>
                </a:solidFill>
                <a:latin typeface="Calibri"/>
                <a:cs typeface="Calibri"/>
              </a:rPr>
              <a:t> </a:t>
            </a:r>
            <a:r>
              <a:rPr lang="en-US" sz="1800" b="1" dirty="0" err="1">
                <a:solidFill>
                  <a:schemeClr val="tx1">
                    <a:lumMod val="75000"/>
                    <a:lumOff val="25000"/>
                  </a:schemeClr>
                </a:solidFill>
                <a:latin typeface="Calibri"/>
                <a:cs typeface="Calibri"/>
              </a:rPr>
              <a:t>Çocuk</a:t>
            </a:r>
            <a:r>
              <a:rPr lang="en-US" sz="1800" b="1" dirty="0">
                <a:solidFill>
                  <a:schemeClr val="tx1">
                    <a:lumMod val="75000"/>
                    <a:lumOff val="25000"/>
                  </a:schemeClr>
                </a:solidFill>
                <a:latin typeface="Calibri"/>
                <a:cs typeface="Calibri"/>
              </a:rPr>
              <a:t> </a:t>
            </a:r>
            <a:r>
              <a:rPr lang="en-US" sz="1800" b="1" dirty="0" err="1">
                <a:solidFill>
                  <a:schemeClr val="tx1">
                    <a:lumMod val="75000"/>
                    <a:lumOff val="25000"/>
                  </a:schemeClr>
                </a:solidFill>
                <a:latin typeface="Calibri"/>
                <a:cs typeface="Calibri"/>
              </a:rPr>
              <a:t>Koruma</a:t>
            </a:r>
            <a:r>
              <a:rPr lang="tr-TR" sz="1800" b="1" dirty="0">
                <a:solidFill>
                  <a:schemeClr val="tx1">
                    <a:lumMod val="75000"/>
                    <a:lumOff val="25000"/>
                  </a:schemeClr>
                </a:solidFill>
                <a:latin typeface="Calibri"/>
                <a:cs typeface="Calibri"/>
              </a:rPr>
              <a:t> Kanunu </a:t>
            </a:r>
            <a:r>
              <a:rPr lang="tr-TR" sz="1800" dirty="0">
                <a:solidFill>
                  <a:schemeClr val="tx1">
                    <a:lumMod val="75000"/>
                    <a:lumOff val="25000"/>
                  </a:schemeClr>
                </a:solidFill>
                <a:latin typeface="Calibri"/>
                <a:cs typeface="Calibri"/>
              </a:rPr>
              <a:t>(2005)</a:t>
            </a:r>
            <a:r>
              <a:rPr lang="tr-TR" sz="1800" dirty="0" smtClean="0">
                <a:solidFill>
                  <a:schemeClr val="tx1">
                    <a:lumMod val="75000"/>
                    <a:lumOff val="25000"/>
                  </a:schemeClr>
                </a:solidFill>
                <a:latin typeface="Calibri"/>
                <a:cs typeface="Calibri"/>
              </a:rPr>
              <a:t>:</a:t>
            </a:r>
            <a:r>
              <a:rPr lang="en-US" sz="1800" dirty="0" smtClean="0">
                <a:solidFill>
                  <a:schemeClr val="tx1">
                    <a:lumMod val="75000"/>
                    <a:lumOff val="25000"/>
                  </a:schemeClr>
                </a:solidFill>
                <a:latin typeface="Calibri"/>
                <a:cs typeface="Calibri"/>
              </a:rPr>
              <a:t>    </a:t>
            </a:r>
            <a:r>
              <a:rPr lang="tr-TR" altLang="ja-JP" sz="1800" dirty="0" smtClean="0">
                <a:solidFill>
                  <a:schemeClr val="tx1">
                    <a:lumMod val="75000"/>
                    <a:lumOff val="25000"/>
                  </a:schemeClr>
                </a:solidFill>
                <a:latin typeface="Calibri"/>
                <a:cs typeface="Calibri"/>
              </a:rPr>
              <a:t>‘</a:t>
            </a:r>
            <a:r>
              <a:rPr lang="en-US" altLang="ja-JP" sz="1800" i="1" dirty="0" err="1">
                <a:solidFill>
                  <a:schemeClr val="tx1">
                    <a:lumMod val="75000"/>
                    <a:lumOff val="25000"/>
                  </a:schemeClr>
                </a:solidFill>
                <a:latin typeface="Calibri"/>
                <a:cs typeface="Calibri"/>
              </a:rPr>
              <a:t>Daha</a:t>
            </a:r>
            <a:r>
              <a:rPr lang="en-US" altLang="ja-JP" sz="1800" i="1" dirty="0">
                <a:solidFill>
                  <a:schemeClr val="tx1">
                    <a:lumMod val="75000"/>
                    <a:lumOff val="25000"/>
                  </a:schemeClr>
                </a:solidFill>
                <a:latin typeface="Calibri"/>
                <a:cs typeface="Calibri"/>
              </a:rPr>
              <a:t> </a:t>
            </a:r>
            <a:r>
              <a:rPr lang="en-US" altLang="ja-JP" sz="1800" i="1" dirty="0" err="1">
                <a:solidFill>
                  <a:schemeClr val="tx1">
                    <a:lumMod val="75000"/>
                    <a:lumOff val="25000"/>
                  </a:schemeClr>
                </a:solidFill>
                <a:latin typeface="Calibri"/>
                <a:cs typeface="Calibri"/>
              </a:rPr>
              <a:t>erken</a:t>
            </a:r>
            <a:r>
              <a:rPr lang="en-US" altLang="ja-JP" sz="1800" i="1" dirty="0">
                <a:solidFill>
                  <a:schemeClr val="tx1">
                    <a:lumMod val="75000"/>
                    <a:lumOff val="25000"/>
                  </a:schemeClr>
                </a:solidFill>
                <a:latin typeface="Calibri"/>
                <a:cs typeface="Calibri"/>
              </a:rPr>
              <a:t> </a:t>
            </a:r>
            <a:r>
              <a:rPr lang="en-US" altLang="ja-JP" sz="1800" i="1" dirty="0" err="1">
                <a:solidFill>
                  <a:schemeClr val="tx1">
                    <a:lumMod val="75000"/>
                    <a:lumOff val="25000"/>
                  </a:schemeClr>
                </a:solidFill>
                <a:latin typeface="Calibri"/>
                <a:cs typeface="Calibri"/>
              </a:rPr>
              <a:t>yaşta</a:t>
            </a:r>
            <a:r>
              <a:rPr lang="en-US" altLang="ja-JP" sz="1800" i="1" dirty="0">
                <a:solidFill>
                  <a:schemeClr val="tx1">
                    <a:lumMod val="75000"/>
                    <a:lumOff val="25000"/>
                  </a:schemeClr>
                </a:solidFill>
                <a:latin typeface="Calibri"/>
                <a:cs typeface="Calibri"/>
              </a:rPr>
              <a:t> </a:t>
            </a:r>
            <a:r>
              <a:rPr lang="en-US" altLang="ja-JP" sz="1800" i="1" dirty="0" err="1">
                <a:solidFill>
                  <a:schemeClr val="tx1">
                    <a:lumMod val="75000"/>
                    <a:lumOff val="25000"/>
                  </a:schemeClr>
                </a:solidFill>
                <a:latin typeface="Calibri"/>
                <a:cs typeface="Calibri"/>
              </a:rPr>
              <a:t>ergin</a:t>
            </a:r>
            <a:r>
              <a:rPr lang="en-US" altLang="ja-JP" sz="1800" i="1" dirty="0">
                <a:solidFill>
                  <a:schemeClr val="tx1">
                    <a:lumMod val="75000"/>
                    <a:lumOff val="25000"/>
                  </a:schemeClr>
                </a:solidFill>
                <a:latin typeface="Calibri"/>
                <a:cs typeface="Calibri"/>
              </a:rPr>
              <a:t> </a:t>
            </a:r>
            <a:r>
              <a:rPr lang="en-US" altLang="ja-JP" sz="1800" i="1" dirty="0" err="1">
                <a:solidFill>
                  <a:schemeClr val="tx1">
                    <a:lumMod val="75000"/>
                    <a:lumOff val="25000"/>
                  </a:schemeClr>
                </a:solidFill>
                <a:latin typeface="Calibri"/>
                <a:cs typeface="Calibri"/>
              </a:rPr>
              <a:t>olsa</a:t>
            </a:r>
            <a:r>
              <a:rPr lang="en-US" altLang="ja-JP" sz="1800" i="1" dirty="0">
                <a:solidFill>
                  <a:schemeClr val="tx1">
                    <a:lumMod val="75000"/>
                    <a:lumOff val="25000"/>
                  </a:schemeClr>
                </a:solidFill>
                <a:latin typeface="Calibri"/>
                <a:cs typeface="Calibri"/>
              </a:rPr>
              <a:t> bile, </a:t>
            </a:r>
            <a:r>
              <a:rPr lang="en-US" altLang="ja-JP" sz="1800" i="1" dirty="0" err="1">
                <a:solidFill>
                  <a:schemeClr val="tx1">
                    <a:lumMod val="75000"/>
                    <a:lumOff val="25000"/>
                  </a:schemeClr>
                </a:solidFill>
                <a:latin typeface="Calibri"/>
                <a:cs typeface="Calibri"/>
              </a:rPr>
              <a:t>onsekiz</a:t>
            </a:r>
            <a:r>
              <a:rPr lang="en-US" altLang="ja-JP" sz="1800" i="1" dirty="0">
                <a:solidFill>
                  <a:schemeClr val="tx1">
                    <a:lumMod val="75000"/>
                    <a:lumOff val="25000"/>
                  </a:schemeClr>
                </a:solidFill>
                <a:latin typeface="Calibri"/>
                <a:cs typeface="Calibri"/>
              </a:rPr>
              <a:t> </a:t>
            </a:r>
            <a:r>
              <a:rPr lang="en-US" altLang="ja-JP" sz="1800" i="1" dirty="0" err="1">
                <a:solidFill>
                  <a:schemeClr val="tx1">
                    <a:lumMod val="75000"/>
                    <a:lumOff val="25000"/>
                  </a:schemeClr>
                </a:solidFill>
                <a:latin typeface="Calibri"/>
                <a:cs typeface="Calibri"/>
              </a:rPr>
              <a:t>yaşını</a:t>
            </a:r>
            <a:r>
              <a:rPr lang="en-US" altLang="ja-JP" sz="1800" i="1" dirty="0">
                <a:solidFill>
                  <a:schemeClr val="tx1">
                    <a:lumMod val="75000"/>
                    <a:lumOff val="25000"/>
                  </a:schemeClr>
                </a:solidFill>
                <a:latin typeface="Calibri"/>
                <a:cs typeface="Calibri"/>
              </a:rPr>
              <a:t> </a:t>
            </a:r>
            <a:r>
              <a:rPr lang="en-US" altLang="ja-JP" sz="1800" i="1" dirty="0" err="1">
                <a:solidFill>
                  <a:schemeClr val="tx1">
                    <a:lumMod val="75000"/>
                    <a:lumOff val="25000"/>
                  </a:schemeClr>
                </a:solidFill>
                <a:latin typeface="Calibri"/>
                <a:cs typeface="Calibri"/>
              </a:rPr>
              <a:t>doldurmamış</a:t>
            </a:r>
            <a:r>
              <a:rPr lang="en-US" altLang="ja-JP" sz="1800" i="1" dirty="0">
                <a:solidFill>
                  <a:schemeClr val="tx1">
                    <a:lumMod val="75000"/>
                    <a:lumOff val="25000"/>
                  </a:schemeClr>
                </a:solidFill>
                <a:latin typeface="Calibri"/>
                <a:cs typeface="Calibri"/>
              </a:rPr>
              <a:t> </a:t>
            </a:r>
            <a:r>
              <a:rPr lang="en-US" altLang="ja-JP" sz="1800" i="1" dirty="0" err="1">
                <a:solidFill>
                  <a:schemeClr val="tx1">
                    <a:lumMod val="75000"/>
                    <a:lumOff val="25000"/>
                  </a:schemeClr>
                </a:solidFill>
                <a:latin typeface="Calibri"/>
                <a:cs typeface="Calibri"/>
              </a:rPr>
              <a:t>kişi</a:t>
            </a:r>
            <a:r>
              <a:rPr lang="tr-TR" altLang="ja-JP" sz="1800" dirty="0">
                <a:solidFill>
                  <a:schemeClr val="tx1">
                    <a:lumMod val="75000"/>
                    <a:lumOff val="25000"/>
                  </a:schemeClr>
                </a:solidFill>
                <a:latin typeface="Calibri"/>
                <a:cs typeface="Calibri"/>
              </a:rPr>
              <a:t>’</a:t>
            </a:r>
          </a:p>
          <a:p>
            <a:pPr marL="285750" indent="-285750" algn="l">
              <a:buFont typeface="Arial"/>
              <a:buChar char="•"/>
            </a:pPr>
            <a:endParaRPr lang="en-US" sz="1800" b="1" dirty="0">
              <a:solidFill>
                <a:schemeClr val="tx1">
                  <a:lumMod val="75000"/>
                  <a:lumOff val="25000"/>
                </a:schemeClr>
              </a:solidFill>
              <a:latin typeface="Calibri"/>
              <a:cs typeface="Calibri"/>
            </a:endParaRPr>
          </a:p>
          <a:p>
            <a:pPr marL="285750" indent="-285750" algn="l">
              <a:buFont typeface="Arial"/>
              <a:buChar char="•"/>
            </a:pPr>
            <a:r>
              <a:rPr lang="en-US" sz="1800" b="1" dirty="0" err="1">
                <a:solidFill>
                  <a:schemeClr val="tx1">
                    <a:lumMod val="75000"/>
                    <a:lumOff val="25000"/>
                  </a:schemeClr>
                </a:solidFill>
                <a:latin typeface="Calibri"/>
                <a:cs typeface="Calibri"/>
              </a:rPr>
              <a:t>Türk</a:t>
            </a:r>
            <a:r>
              <a:rPr lang="en-US" sz="1800" b="1" dirty="0">
                <a:solidFill>
                  <a:schemeClr val="tx1">
                    <a:lumMod val="75000"/>
                    <a:lumOff val="25000"/>
                  </a:schemeClr>
                </a:solidFill>
                <a:latin typeface="Calibri"/>
                <a:cs typeface="Calibri"/>
              </a:rPr>
              <a:t> </a:t>
            </a:r>
            <a:r>
              <a:rPr lang="en-US" sz="1800" b="1" dirty="0" err="1">
                <a:solidFill>
                  <a:schemeClr val="tx1">
                    <a:lumMod val="75000"/>
                    <a:lumOff val="25000"/>
                  </a:schemeClr>
                </a:solidFill>
                <a:latin typeface="Calibri"/>
                <a:cs typeface="Calibri"/>
              </a:rPr>
              <a:t>Medeni</a:t>
            </a:r>
            <a:r>
              <a:rPr lang="en-US" sz="1800" b="1" dirty="0">
                <a:solidFill>
                  <a:schemeClr val="tx1">
                    <a:lumMod val="75000"/>
                    <a:lumOff val="25000"/>
                  </a:schemeClr>
                </a:solidFill>
                <a:latin typeface="Calibri"/>
                <a:cs typeface="Calibri"/>
              </a:rPr>
              <a:t> </a:t>
            </a:r>
            <a:r>
              <a:rPr lang="en-US" sz="1800" b="1" dirty="0" err="1">
                <a:solidFill>
                  <a:schemeClr val="tx1">
                    <a:lumMod val="75000"/>
                    <a:lumOff val="25000"/>
                  </a:schemeClr>
                </a:solidFill>
                <a:latin typeface="Calibri"/>
                <a:cs typeface="Calibri"/>
              </a:rPr>
              <a:t>Kanunu</a:t>
            </a:r>
            <a:r>
              <a:rPr lang="en-US" sz="1800" b="1" dirty="0" smtClean="0">
                <a:solidFill>
                  <a:schemeClr val="tx1">
                    <a:lumMod val="75000"/>
                    <a:lumOff val="25000"/>
                  </a:schemeClr>
                </a:solidFill>
                <a:latin typeface="Calibri"/>
                <a:cs typeface="Calibri"/>
              </a:rPr>
              <a:t>:</a:t>
            </a:r>
            <a:r>
              <a:rPr lang="tr-TR" sz="1800" dirty="0">
                <a:solidFill>
                  <a:schemeClr val="tx1">
                    <a:lumMod val="75000"/>
                    <a:lumOff val="25000"/>
                  </a:schemeClr>
                </a:solidFill>
                <a:latin typeface="Calibri"/>
                <a:cs typeface="Calibri"/>
              </a:rPr>
              <a:t> </a:t>
            </a:r>
            <a:r>
              <a:rPr lang="tr-TR" sz="1800" dirty="0" smtClean="0">
                <a:solidFill>
                  <a:schemeClr val="tx1">
                    <a:lumMod val="75000"/>
                    <a:lumOff val="25000"/>
                  </a:schemeClr>
                </a:solidFill>
                <a:latin typeface="Calibri"/>
                <a:cs typeface="Calibri"/>
              </a:rPr>
              <a:t>                                          </a:t>
            </a:r>
            <a:r>
              <a:rPr lang="tr-TR" sz="1800" i="1" dirty="0" smtClean="0">
                <a:solidFill>
                  <a:schemeClr val="tx1">
                    <a:lumMod val="75000"/>
                    <a:lumOff val="25000"/>
                  </a:schemeClr>
                </a:solidFill>
                <a:latin typeface="Calibri"/>
                <a:cs typeface="Calibri"/>
              </a:rPr>
              <a:t>‘</a:t>
            </a:r>
            <a:r>
              <a:rPr lang="tr-TR" sz="1800" i="1" dirty="0">
                <a:solidFill>
                  <a:schemeClr val="tx1">
                    <a:lumMod val="75000"/>
                    <a:lumOff val="25000"/>
                  </a:schemeClr>
                </a:solidFill>
                <a:latin typeface="Calibri"/>
                <a:cs typeface="Calibri"/>
              </a:rPr>
              <a:t>E</a:t>
            </a:r>
            <a:r>
              <a:rPr lang="en-US" altLang="ja-JP" sz="1800" i="1" dirty="0" err="1">
                <a:solidFill>
                  <a:schemeClr val="tx1">
                    <a:lumMod val="75000"/>
                    <a:lumOff val="25000"/>
                  </a:schemeClr>
                </a:solidFill>
                <a:latin typeface="Calibri"/>
                <a:cs typeface="Calibri"/>
              </a:rPr>
              <a:t>vlenerek</a:t>
            </a:r>
            <a:r>
              <a:rPr lang="en-US" altLang="ja-JP" sz="1800" i="1" dirty="0">
                <a:solidFill>
                  <a:schemeClr val="tx1">
                    <a:lumMod val="75000"/>
                    <a:lumOff val="25000"/>
                  </a:schemeClr>
                </a:solidFill>
                <a:latin typeface="Calibri"/>
                <a:cs typeface="Calibri"/>
              </a:rPr>
              <a:t> </a:t>
            </a:r>
            <a:r>
              <a:rPr lang="en-US" altLang="ja-JP" sz="1800" i="1" dirty="0" err="1">
                <a:solidFill>
                  <a:schemeClr val="tx1">
                    <a:lumMod val="75000"/>
                    <a:lumOff val="25000"/>
                  </a:schemeClr>
                </a:solidFill>
                <a:latin typeface="Calibri"/>
                <a:cs typeface="Calibri"/>
              </a:rPr>
              <a:t>ergin</a:t>
            </a:r>
            <a:r>
              <a:rPr lang="en-US" altLang="ja-JP" sz="1800" i="1" dirty="0">
                <a:solidFill>
                  <a:schemeClr val="tx1">
                    <a:lumMod val="75000"/>
                    <a:lumOff val="25000"/>
                  </a:schemeClr>
                </a:solidFill>
                <a:latin typeface="Calibri"/>
                <a:cs typeface="Calibri"/>
              </a:rPr>
              <a:t> </a:t>
            </a:r>
            <a:r>
              <a:rPr lang="en-US" altLang="ja-JP" sz="1800" i="1" dirty="0" err="1">
                <a:solidFill>
                  <a:schemeClr val="tx1">
                    <a:lumMod val="75000"/>
                    <a:lumOff val="25000"/>
                  </a:schemeClr>
                </a:solidFill>
                <a:latin typeface="Calibri"/>
                <a:cs typeface="Calibri"/>
              </a:rPr>
              <a:t>ol</a:t>
            </a:r>
            <a:r>
              <a:rPr lang="tr-TR" altLang="ja-JP" sz="1800" i="1" dirty="0" err="1">
                <a:solidFill>
                  <a:schemeClr val="tx1">
                    <a:lumMod val="75000"/>
                    <a:lumOff val="25000"/>
                  </a:schemeClr>
                </a:solidFill>
                <a:latin typeface="Calibri"/>
                <a:cs typeface="Calibri"/>
              </a:rPr>
              <a:t>duğu</a:t>
            </a:r>
            <a:r>
              <a:rPr lang="tr-TR" altLang="ja-JP" sz="1800" i="1" dirty="0">
                <a:solidFill>
                  <a:schemeClr val="tx1">
                    <a:lumMod val="75000"/>
                    <a:lumOff val="25000"/>
                  </a:schemeClr>
                </a:solidFill>
                <a:latin typeface="Calibri"/>
                <a:cs typeface="Calibri"/>
              </a:rPr>
              <a:t> onaylansa</a:t>
            </a:r>
            <a:r>
              <a:rPr lang="en-US" altLang="ja-JP" sz="1800" i="1" dirty="0">
                <a:solidFill>
                  <a:schemeClr val="tx1">
                    <a:lumMod val="75000"/>
                    <a:lumOff val="25000"/>
                  </a:schemeClr>
                </a:solidFill>
                <a:latin typeface="Calibri"/>
                <a:cs typeface="Calibri"/>
              </a:rPr>
              <a:t> </a:t>
            </a:r>
            <a:r>
              <a:rPr lang="en-US" altLang="ja-JP" sz="1800" i="1" dirty="0" err="1">
                <a:solidFill>
                  <a:schemeClr val="tx1">
                    <a:lumMod val="75000"/>
                    <a:lumOff val="25000"/>
                  </a:schemeClr>
                </a:solidFill>
                <a:latin typeface="Calibri"/>
                <a:cs typeface="Calibri"/>
              </a:rPr>
              <a:t>dahi</a:t>
            </a:r>
            <a:r>
              <a:rPr lang="en-US" altLang="ja-JP" sz="1800" i="1" dirty="0">
                <a:solidFill>
                  <a:schemeClr val="tx1">
                    <a:lumMod val="75000"/>
                    <a:lumOff val="25000"/>
                  </a:schemeClr>
                </a:solidFill>
                <a:latin typeface="Calibri"/>
                <a:cs typeface="Calibri"/>
              </a:rPr>
              <a:t> 18 </a:t>
            </a:r>
            <a:r>
              <a:rPr lang="en-US" altLang="ja-JP" sz="1800" i="1" dirty="0" err="1">
                <a:solidFill>
                  <a:schemeClr val="tx1">
                    <a:lumMod val="75000"/>
                    <a:lumOff val="25000"/>
                  </a:schemeClr>
                </a:solidFill>
                <a:latin typeface="Calibri"/>
                <a:cs typeface="Calibri"/>
              </a:rPr>
              <a:t>yaşını</a:t>
            </a:r>
            <a:r>
              <a:rPr lang="en-US" altLang="ja-JP" sz="1800" i="1" dirty="0">
                <a:solidFill>
                  <a:schemeClr val="tx1">
                    <a:lumMod val="75000"/>
                    <a:lumOff val="25000"/>
                  </a:schemeClr>
                </a:solidFill>
                <a:latin typeface="Calibri"/>
                <a:cs typeface="Calibri"/>
              </a:rPr>
              <a:t> </a:t>
            </a:r>
            <a:r>
              <a:rPr lang="en-US" altLang="ja-JP" sz="1800" i="1" dirty="0" err="1">
                <a:solidFill>
                  <a:schemeClr val="tx1">
                    <a:lumMod val="75000"/>
                    <a:lumOff val="25000"/>
                  </a:schemeClr>
                </a:solidFill>
                <a:latin typeface="Calibri"/>
                <a:cs typeface="Calibri"/>
              </a:rPr>
              <a:t>doldurmamış</a:t>
            </a:r>
            <a:r>
              <a:rPr lang="en-US" altLang="ja-JP" sz="1800" i="1" dirty="0">
                <a:solidFill>
                  <a:schemeClr val="tx1">
                    <a:lumMod val="75000"/>
                    <a:lumOff val="25000"/>
                  </a:schemeClr>
                </a:solidFill>
                <a:latin typeface="Calibri"/>
                <a:cs typeface="Calibri"/>
              </a:rPr>
              <a:t> </a:t>
            </a:r>
            <a:r>
              <a:rPr lang="en-US" altLang="ja-JP" sz="1800" i="1" dirty="0" err="1">
                <a:solidFill>
                  <a:schemeClr val="tx1">
                    <a:lumMod val="75000"/>
                    <a:lumOff val="25000"/>
                  </a:schemeClr>
                </a:solidFill>
                <a:latin typeface="Calibri"/>
                <a:cs typeface="Calibri"/>
              </a:rPr>
              <a:t>kişiler</a:t>
            </a:r>
            <a:r>
              <a:rPr lang="tr-TR" sz="1800" i="1" dirty="0">
                <a:solidFill>
                  <a:schemeClr val="tx1">
                    <a:lumMod val="75000"/>
                    <a:lumOff val="25000"/>
                  </a:schemeClr>
                </a:solidFill>
                <a:latin typeface="Calibri"/>
                <a:cs typeface="Calibri"/>
              </a:rPr>
              <a:t>’</a:t>
            </a:r>
            <a:r>
              <a:rPr lang="en-US" altLang="ja-JP" sz="1800" i="1" dirty="0">
                <a:solidFill>
                  <a:schemeClr val="tx1">
                    <a:lumMod val="75000"/>
                    <a:lumOff val="25000"/>
                  </a:schemeClr>
                </a:solidFill>
                <a:latin typeface="Calibri"/>
                <a:cs typeface="Calibri"/>
              </a:rPr>
              <a:t> </a:t>
            </a:r>
            <a:endParaRPr lang="tr-TR" altLang="ja-JP" sz="1800" i="1" dirty="0">
              <a:solidFill>
                <a:schemeClr val="tx1">
                  <a:lumMod val="75000"/>
                  <a:lumOff val="25000"/>
                </a:schemeClr>
              </a:solidFill>
              <a:latin typeface="Calibri"/>
              <a:cs typeface="Calibri"/>
            </a:endParaRPr>
          </a:p>
          <a:p>
            <a:pPr marL="285750" indent="-285750" algn="l">
              <a:buFont typeface="Arial"/>
              <a:buChar char="•"/>
            </a:pPr>
            <a:endParaRPr lang="tr-TR" sz="1800" i="1" dirty="0">
              <a:solidFill>
                <a:schemeClr val="tx1">
                  <a:lumMod val="75000"/>
                  <a:lumOff val="25000"/>
                </a:schemeClr>
              </a:solidFill>
              <a:latin typeface="Calibri"/>
              <a:cs typeface="Calibri"/>
            </a:endParaRPr>
          </a:p>
          <a:p>
            <a:pPr marL="285750" indent="-285750" algn="l">
              <a:buFont typeface="Arial"/>
              <a:buChar char="•"/>
            </a:pPr>
            <a:endParaRPr lang="en-US" sz="1800" dirty="0">
              <a:solidFill>
                <a:schemeClr val="tx1">
                  <a:lumMod val="75000"/>
                  <a:lumOff val="25000"/>
                </a:schemeClr>
              </a:solidFill>
              <a:latin typeface="Calibri"/>
              <a:cs typeface="Calibri"/>
            </a:endParaRPr>
          </a:p>
          <a:p>
            <a:pPr marL="285750" indent="-285750" algn="l">
              <a:buFont typeface="Arial"/>
              <a:buChar char="•"/>
            </a:pPr>
            <a:endParaRPr lang="en-US" sz="1800" dirty="0">
              <a:solidFill>
                <a:schemeClr val="tx1">
                  <a:lumMod val="75000"/>
                  <a:lumOff val="25000"/>
                </a:schemeClr>
              </a:solidFill>
              <a:latin typeface="Calibri"/>
              <a:cs typeface="Calibri"/>
            </a:endParaRPr>
          </a:p>
          <a:p>
            <a:pPr marL="285750" indent="-285750" algn="l">
              <a:buFont typeface="Arial"/>
              <a:buChar char="•"/>
            </a:pPr>
            <a:endParaRPr lang="en-US" sz="1800" dirty="0">
              <a:solidFill>
                <a:schemeClr val="tx1">
                  <a:lumMod val="75000"/>
                  <a:lumOff val="25000"/>
                </a:schemeClr>
              </a:solidFill>
              <a:latin typeface="Calibri"/>
              <a:cs typeface="Calibri"/>
            </a:endParaRPr>
          </a:p>
          <a:p>
            <a:pPr marL="285750" indent="-285750" algn="l">
              <a:buFont typeface="Arial"/>
              <a:buChar char="•"/>
            </a:pPr>
            <a:endParaRPr lang="en-US" sz="1800" dirty="0">
              <a:solidFill>
                <a:schemeClr val="tx1">
                  <a:lumMod val="75000"/>
                  <a:lumOff val="25000"/>
                </a:schemeClr>
              </a:solidFill>
              <a:latin typeface="Calibri"/>
              <a:cs typeface="Calibri"/>
            </a:endParaRPr>
          </a:p>
        </p:txBody>
      </p:sp>
      <p:pic>
        <p:nvPicPr>
          <p:cNvPr id="6" name="Picture 5" descr="cocuk koruma_0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17" y="1322445"/>
            <a:ext cx="3005328" cy="4499065"/>
          </a:xfrm>
          <a:prstGeom prst="rect">
            <a:avLst/>
          </a:prstGeom>
        </p:spPr>
      </p:pic>
      <p:pic>
        <p:nvPicPr>
          <p:cNvPr id="2" name="Picture 1" descr="_MG_5127.JPG"/>
          <p:cNvPicPr>
            <a:picLocks noChangeAspect="1"/>
          </p:cNvPicPr>
          <p:nvPr/>
        </p:nvPicPr>
        <p:blipFill rotWithShape="1">
          <a:blip r:embed="rId5">
            <a:extLst>
              <a:ext uri="{28A0092B-C50C-407E-A947-70E740481C1C}">
                <a14:useLocalDpi xmlns:a14="http://schemas.microsoft.com/office/drawing/2010/main" val="0"/>
              </a:ext>
            </a:extLst>
          </a:blip>
          <a:srcRect l="46712" r="8755"/>
          <a:stretch/>
        </p:blipFill>
        <p:spPr>
          <a:xfrm>
            <a:off x="256118" y="1322445"/>
            <a:ext cx="3005327" cy="4499065"/>
          </a:xfrm>
          <a:prstGeom prst="rect">
            <a:avLst/>
          </a:prstGeom>
        </p:spPr>
      </p:pic>
      <p:sp>
        <p:nvSpPr>
          <p:cNvPr id="7" name="Rectangle 6"/>
          <p:cNvSpPr/>
          <p:nvPr/>
        </p:nvSpPr>
        <p:spPr>
          <a:xfrm>
            <a:off x="256116" y="5592422"/>
            <a:ext cx="1975221" cy="215444"/>
          </a:xfrm>
          <a:prstGeom prst="rect">
            <a:avLst/>
          </a:prstGeom>
        </p:spPr>
        <p:txBody>
          <a:bodyPr wrap="none">
            <a:spAutoFit/>
          </a:bodyPr>
          <a:lstStyle/>
          <a:p>
            <a:pPr>
              <a:spcAft>
                <a:spcPts val="0"/>
              </a:spcAft>
            </a:pPr>
            <a:r>
              <a:rPr lang="en-US" sz="800" i="1" dirty="0">
                <a:ea typeface="Calibri" panose="020F0502020204030204" pitchFamily="34" charset="0"/>
                <a:cs typeface="Times New Roman" panose="02020603050405020304" pitchFamily="18" charset="0"/>
              </a:rPr>
              <a:t>@UNICEF </a:t>
            </a:r>
            <a:r>
              <a:rPr lang="en-US" sz="800" i="1" dirty="0" smtClean="0">
                <a:ea typeface="Calibri" panose="020F0502020204030204" pitchFamily="34" charset="0"/>
                <a:cs typeface="Times New Roman" panose="02020603050405020304" pitchFamily="18" charset="0"/>
              </a:rPr>
              <a:t>- </a:t>
            </a:r>
            <a:r>
              <a:rPr lang="en-US" sz="800" i="1" dirty="0">
                <a:ea typeface="Calibri" panose="020F0502020204030204" pitchFamily="34" charset="0"/>
                <a:cs typeface="Times New Roman" panose="02020603050405020304" pitchFamily="18" charset="0"/>
              </a:rPr>
              <a:t>Ankara Turkey 2016 - </a:t>
            </a:r>
            <a:r>
              <a:rPr lang="en-US" sz="800" i="1" dirty="0" err="1">
                <a:ea typeface="Calibri" panose="020F0502020204030204" pitchFamily="34" charset="0"/>
                <a:cs typeface="Times New Roman" panose="02020603050405020304" pitchFamily="18" charset="0"/>
              </a:rPr>
              <a:t>Feyzioğlu</a:t>
            </a:r>
            <a:endParaRPr lang="en-US" sz="800" i="1"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8396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pt_cocuk koruma-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1"/>
          <p:cNvSpPr>
            <a:spLocks noGrp="1"/>
          </p:cNvSpPr>
          <p:nvPr>
            <p:ph type="ctrTitle"/>
          </p:nvPr>
        </p:nvSpPr>
        <p:spPr>
          <a:xfrm>
            <a:off x="685800" y="589069"/>
            <a:ext cx="7772400" cy="444853"/>
          </a:xfrm>
        </p:spPr>
        <p:txBody>
          <a:bodyPr>
            <a:noAutofit/>
          </a:bodyPr>
          <a:lstStyle/>
          <a:p>
            <a:r>
              <a:rPr lang="en-US" sz="2600" b="1" dirty="0" smtClean="0">
                <a:solidFill>
                  <a:srgbClr val="DF1816"/>
                </a:solidFill>
              </a:rPr>
              <a:t> </a:t>
            </a:r>
            <a:endParaRPr lang="en-US" sz="2600" b="1" dirty="0">
              <a:solidFill>
                <a:srgbClr val="DF1816"/>
              </a:solidFill>
            </a:endParaRPr>
          </a:p>
        </p:txBody>
      </p:sp>
      <p:sp>
        <p:nvSpPr>
          <p:cNvPr id="5" name="Subtitle 2"/>
          <p:cNvSpPr>
            <a:spLocks noGrp="1"/>
          </p:cNvSpPr>
          <p:nvPr>
            <p:ph type="subTitle" idx="1"/>
          </p:nvPr>
        </p:nvSpPr>
        <p:spPr>
          <a:xfrm>
            <a:off x="3460750" y="2211917"/>
            <a:ext cx="5334000" cy="3380505"/>
          </a:xfrm>
        </p:spPr>
        <p:txBody>
          <a:bodyPr>
            <a:noAutofit/>
          </a:bodyPr>
          <a:lstStyle/>
          <a:p>
            <a:pPr marL="457200" indent="-457200" algn="l">
              <a:lnSpc>
                <a:spcPct val="140000"/>
              </a:lnSpc>
              <a:spcBef>
                <a:spcPts val="200"/>
              </a:spcBef>
              <a:spcAft>
                <a:spcPts val="500"/>
              </a:spcAft>
              <a:buSzPct val="70000"/>
              <a:buFont typeface="Arial"/>
              <a:buChar char="•"/>
            </a:pPr>
            <a:r>
              <a:rPr lang="tr-TR" sz="2600" b="1" dirty="0">
                <a:solidFill>
                  <a:srgbClr val="DF1816"/>
                </a:solidFill>
                <a:latin typeface="Calibri"/>
                <a:cs typeface="Calibri"/>
              </a:rPr>
              <a:t>Koruma </a:t>
            </a:r>
            <a:r>
              <a:rPr lang="tr-TR" sz="2600" b="1" dirty="0" smtClean="0">
                <a:solidFill>
                  <a:srgbClr val="DF1816"/>
                </a:solidFill>
                <a:latin typeface="Calibri"/>
                <a:cs typeface="Calibri"/>
              </a:rPr>
              <a:t>nedir</a:t>
            </a:r>
            <a:r>
              <a:rPr lang="en-GB" sz="2600" b="1" dirty="0">
                <a:solidFill>
                  <a:srgbClr val="DF1816"/>
                </a:solidFill>
                <a:latin typeface="Calibri"/>
                <a:cs typeface="Calibri"/>
              </a:rPr>
              <a:t>?</a:t>
            </a:r>
          </a:p>
          <a:p>
            <a:pPr marL="457200" indent="-457200" algn="l">
              <a:lnSpc>
                <a:spcPct val="140000"/>
              </a:lnSpc>
              <a:spcBef>
                <a:spcPts val="200"/>
              </a:spcBef>
              <a:spcAft>
                <a:spcPts val="500"/>
              </a:spcAft>
              <a:buSzPct val="70000"/>
              <a:buFont typeface="Arial"/>
              <a:buChar char="•"/>
            </a:pPr>
            <a:r>
              <a:rPr lang="tr-TR" sz="2600" b="1" dirty="0">
                <a:solidFill>
                  <a:srgbClr val="DF1816"/>
                </a:solidFill>
                <a:latin typeface="Calibri"/>
                <a:cs typeface="Calibri"/>
              </a:rPr>
              <a:t>Korunacak </a:t>
            </a:r>
            <a:r>
              <a:rPr lang="tr-TR" sz="2600" b="1" dirty="0" smtClean="0">
                <a:solidFill>
                  <a:srgbClr val="DF1816"/>
                </a:solidFill>
                <a:latin typeface="Calibri"/>
                <a:cs typeface="Calibri"/>
              </a:rPr>
              <a:t>olan </a:t>
            </a:r>
            <a:r>
              <a:rPr lang="tr-TR" sz="2600" b="1" dirty="0">
                <a:solidFill>
                  <a:srgbClr val="DF1816"/>
                </a:solidFill>
                <a:latin typeface="Calibri"/>
                <a:cs typeface="Calibri"/>
              </a:rPr>
              <a:t>kim?</a:t>
            </a:r>
            <a:endParaRPr lang="en-GB" sz="2600" b="1" dirty="0">
              <a:solidFill>
                <a:srgbClr val="DF1816"/>
              </a:solidFill>
              <a:latin typeface="Calibri"/>
              <a:cs typeface="Calibri"/>
            </a:endParaRPr>
          </a:p>
          <a:p>
            <a:pPr marL="457200" indent="-457200" algn="l">
              <a:lnSpc>
                <a:spcPct val="140000"/>
              </a:lnSpc>
              <a:spcBef>
                <a:spcPts val="200"/>
              </a:spcBef>
              <a:spcAft>
                <a:spcPts val="500"/>
              </a:spcAft>
              <a:buSzPct val="70000"/>
              <a:buFont typeface="Arial"/>
              <a:buChar char="•"/>
            </a:pPr>
            <a:r>
              <a:rPr lang="tr-TR" sz="2600" b="1" dirty="0">
                <a:solidFill>
                  <a:srgbClr val="DF1816"/>
                </a:solidFill>
                <a:latin typeface="Calibri"/>
                <a:cs typeface="Calibri"/>
              </a:rPr>
              <a:t>Kime ya da neye karşı korunacak</a:t>
            </a:r>
            <a:r>
              <a:rPr lang="en-GB" sz="2600" b="1" dirty="0">
                <a:solidFill>
                  <a:srgbClr val="DF1816"/>
                </a:solidFill>
                <a:latin typeface="Calibri"/>
                <a:cs typeface="Calibri"/>
              </a:rPr>
              <a:t>?</a:t>
            </a:r>
          </a:p>
          <a:p>
            <a:pPr marL="457200" indent="-457200" algn="l">
              <a:lnSpc>
                <a:spcPct val="140000"/>
              </a:lnSpc>
              <a:spcBef>
                <a:spcPts val="200"/>
              </a:spcBef>
              <a:spcAft>
                <a:spcPts val="500"/>
              </a:spcAft>
              <a:buSzPct val="70000"/>
              <a:buFont typeface="Arial"/>
              <a:buChar char="•"/>
            </a:pPr>
            <a:r>
              <a:rPr lang="tr-TR" sz="2600" b="1" dirty="0">
                <a:solidFill>
                  <a:srgbClr val="DF1816"/>
                </a:solidFill>
                <a:latin typeface="Calibri"/>
                <a:cs typeface="Calibri"/>
              </a:rPr>
              <a:t>Kim koruyacak</a:t>
            </a:r>
            <a:r>
              <a:rPr lang="en-GB" sz="2600" b="1" dirty="0">
                <a:solidFill>
                  <a:srgbClr val="DF1816"/>
                </a:solidFill>
                <a:latin typeface="Calibri"/>
                <a:cs typeface="Calibri"/>
              </a:rPr>
              <a:t>?</a:t>
            </a:r>
            <a:endParaRPr lang="en-US" sz="2600" b="1" dirty="0">
              <a:solidFill>
                <a:srgbClr val="DF1816"/>
              </a:solidFill>
              <a:latin typeface="Calibri"/>
              <a:cs typeface="Calibri"/>
            </a:endParaRPr>
          </a:p>
        </p:txBody>
      </p:sp>
      <p:pic>
        <p:nvPicPr>
          <p:cNvPr id="2" name="Picture 1" descr="cocuk koruma_07.png"/>
          <p:cNvPicPr>
            <a:picLocks noChangeAspect="1"/>
          </p:cNvPicPr>
          <p:nvPr/>
        </p:nvPicPr>
        <p:blipFill rotWithShape="1">
          <a:blip r:embed="rId4">
            <a:extLst>
              <a:ext uri="{28A0092B-C50C-407E-A947-70E740481C1C}">
                <a14:useLocalDpi xmlns:a14="http://schemas.microsoft.com/office/drawing/2010/main" val="0"/>
              </a:ext>
            </a:extLst>
          </a:blip>
          <a:srcRect l="456" r="6191"/>
          <a:stretch/>
        </p:blipFill>
        <p:spPr>
          <a:xfrm>
            <a:off x="256116" y="1316567"/>
            <a:ext cx="3005329" cy="4499065"/>
          </a:xfrm>
          <a:prstGeom prst="rect">
            <a:avLst/>
          </a:prstGeom>
        </p:spPr>
      </p:pic>
      <p:pic>
        <p:nvPicPr>
          <p:cNvPr id="6" name="Picture 5" descr="_MG_5146.JPG"/>
          <p:cNvPicPr>
            <a:picLocks noChangeAspect="1"/>
          </p:cNvPicPr>
          <p:nvPr/>
        </p:nvPicPr>
        <p:blipFill rotWithShape="1">
          <a:blip r:embed="rId5">
            <a:extLst>
              <a:ext uri="{28A0092B-C50C-407E-A947-70E740481C1C}">
                <a14:useLocalDpi xmlns:a14="http://schemas.microsoft.com/office/drawing/2010/main" val="0"/>
              </a:ext>
            </a:extLst>
          </a:blip>
          <a:srcRect l="40439" r="15029"/>
          <a:stretch/>
        </p:blipFill>
        <p:spPr>
          <a:xfrm>
            <a:off x="256116" y="1316567"/>
            <a:ext cx="3005329" cy="4499064"/>
          </a:xfrm>
          <a:prstGeom prst="rect">
            <a:avLst/>
          </a:prstGeom>
        </p:spPr>
      </p:pic>
      <p:sp>
        <p:nvSpPr>
          <p:cNvPr id="7" name="Rectangle 6"/>
          <p:cNvSpPr/>
          <p:nvPr/>
        </p:nvSpPr>
        <p:spPr>
          <a:xfrm>
            <a:off x="256116" y="5620845"/>
            <a:ext cx="1975221" cy="215444"/>
          </a:xfrm>
          <a:prstGeom prst="rect">
            <a:avLst/>
          </a:prstGeom>
        </p:spPr>
        <p:txBody>
          <a:bodyPr wrap="none">
            <a:spAutoFit/>
          </a:bodyPr>
          <a:lstStyle/>
          <a:p>
            <a:pPr>
              <a:spcAft>
                <a:spcPts val="0"/>
              </a:spcAft>
            </a:pPr>
            <a:r>
              <a:rPr lang="en-US" sz="800" i="1" dirty="0">
                <a:solidFill>
                  <a:schemeClr val="bg1"/>
                </a:solidFill>
                <a:ea typeface="Calibri" panose="020F0502020204030204" pitchFamily="34" charset="0"/>
                <a:cs typeface="Times New Roman" panose="02020603050405020304" pitchFamily="18" charset="0"/>
              </a:rPr>
              <a:t>@UNICEF </a:t>
            </a:r>
            <a:r>
              <a:rPr lang="en-US" sz="800" i="1" dirty="0" smtClean="0">
                <a:solidFill>
                  <a:schemeClr val="bg1"/>
                </a:solidFill>
                <a:ea typeface="Calibri" panose="020F0502020204030204" pitchFamily="34" charset="0"/>
                <a:cs typeface="Times New Roman" panose="02020603050405020304" pitchFamily="18" charset="0"/>
              </a:rPr>
              <a:t>- </a:t>
            </a:r>
            <a:r>
              <a:rPr lang="en-US" sz="800" i="1" dirty="0">
                <a:solidFill>
                  <a:schemeClr val="bg1"/>
                </a:solidFill>
                <a:ea typeface="Calibri" panose="020F0502020204030204" pitchFamily="34" charset="0"/>
                <a:cs typeface="Times New Roman" panose="02020603050405020304" pitchFamily="18" charset="0"/>
              </a:rPr>
              <a:t>Ankara Turkey 2016 - </a:t>
            </a:r>
            <a:r>
              <a:rPr lang="en-US" sz="800" i="1" dirty="0" err="1">
                <a:solidFill>
                  <a:schemeClr val="bg1"/>
                </a:solidFill>
                <a:ea typeface="Calibri" panose="020F0502020204030204" pitchFamily="34" charset="0"/>
                <a:cs typeface="Times New Roman" panose="02020603050405020304" pitchFamily="18" charset="0"/>
              </a:rPr>
              <a:t>Feyzioğlu</a:t>
            </a:r>
            <a:endParaRPr lang="en-US" sz="800" i="1" dirty="0">
              <a:solidFill>
                <a:schemeClr val="bg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90010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pt_cocuk koruma-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1"/>
          <p:cNvSpPr>
            <a:spLocks noGrp="1"/>
          </p:cNvSpPr>
          <p:nvPr>
            <p:ph type="ctrTitle"/>
          </p:nvPr>
        </p:nvSpPr>
        <p:spPr>
          <a:xfrm>
            <a:off x="685800" y="652567"/>
            <a:ext cx="7772400" cy="444853"/>
          </a:xfrm>
        </p:spPr>
        <p:txBody>
          <a:bodyPr>
            <a:noAutofit/>
          </a:bodyPr>
          <a:lstStyle/>
          <a:p>
            <a:r>
              <a:rPr lang="en-US" sz="2600" b="1" dirty="0" err="1" smtClean="0">
                <a:solidFill>
                  <a:srgbClr val="DF1816"/>
                </a:solidFill>
              </a:rPr>
              <a:t>Çocuk</a:t>
            </a:r>
            <a:r>
              <a:rPr lang="en-US" sz="2600" b="1" dirty="0" smtClean="0">
                <a:solidFill>
                  <a:srgbClr val="DF1816"/>
                </a:solidFill>
              </a:rPr>
              <a:t> </a:t>
            </a:r>
            <a:r>
              <a:rPr lang="en-US" sz="2600" b="1" dirty="0" err="1" smtClean="0">
                <a:solidFill>
                  <a:srgbClr val="DF1816"/>
                </a:solidFill>
              </a:rPr>
              <a:t>Koruma</a:t>
            </a:r>
            <a:r>
              <a:rPr lang="en-US" sz="2600" b="1" dirty="0" smtClean="0">
                <a:solidFill>
                  <a:srgbClr val="DF1816"/>
                </a:solidFill>
              </a:rPr>
              <a:t> </a:t>
            </a:r>
            <a:r>
              <a:rPr lang="en-US" sz="2600" b="1" dirty="0" err="1" smtClean="0">
                <a:solidFill>
                  <a:srgbClr val="DF1816"/>
                </a:solidFill>
              </a:rPr>
              <a:t>Kavramı</a:t>
            </a:r>
            <a:endParaRPr lang="en-US" sz="2600" b="1" dirty="0">
              <a:solidFill>
                <a:srgbClr val="DF1816"/>
              </a:solidFill>
            </a:endParaRPr>
          </a:p>
        </p:txBody>
      </p:sp>
      <p:sp>
        <p:nvSpPr>
          <p:cNvPr id="5" name="Subtitle 2"/>
          <p:cNvSpPr>
            <a:spLocks noGrp="1"/>
          </p:cNvSpPr>
          <p:nvPr>
            <p:ph type="subTitle" idx="1"/>
          </p:nvPr>
        </p:nvSpPr>
        <p:spPr>
          <a:xfrm>
            <a:off x="256117" y="3439583"/>
            <a:ext cx="8336703" cy="2455334"/>
          </a:xfrm>
        </p:spPr>
        <p:txBody>
          <a:bodyPr>
            <a:noAutofit/>
          </a:bodyPr>
          <a:lstStyle/>
          <a:p>
            <a:pPr algn="l">
              <a:lnSpc>
                <a:spcPct val="80000"/>
              </a:lnSpc>
            </a:pPr>
            <a:r>
              <a:rPr lang="tr-TR" sz="1800" b="1" dirty="0">
                <a:solidFill>
                  <a:schemeClr val="tx1">
                    <a:lumMod val="75000"/>
                    <a:lumOff val="25000"/>
                  </a:schemeClr>
                </a:solidFill>
                <a:latin typeface="Calibri" charset="0"/>
              </a:rPr>
              <a:t>Çocuk Koruma kavramı </a:t>
            </a:r>
            <a:r>
              <a:rPr lang="tr-TR" sz="1800" dirty="0">
                <a:solidFill>
                  <a:schemeClr val="tx1">
                    <a:lumMod val="75000"/>
                    <a:lumOff val="25000"/>
                  </a:schemeClr>
                </a:solidFill>
                <a:latin typeface="Calibri" charset="0"/>
              </a:rPr>
              <a:t>çocukların</a:t>
            </a:r>
            <a:r>
              <a:rPr lang="tr-TR" sz="1800" b="1" dirty="0">
                <a:solidFill>
                  <a:schemeClr val="tx1">
                    <a:lumMod val="75000"/>
                    <a:lumOff val="25000"/>
                  </a:schemeClr>
                </a:solidFill>
                <a:latin typeface="Calibri" charset="0"/>
              </a:rPr>
              <a:t> </a:t>
            </a:r>
            <a:r>
              <a:rPr lang="tr-TR" sz="1800" dirty="0">
                <a:solidFill>
                  <a:schemeClr val="tx1">
                    <a:lumMod val="75000"/>
                    <a:lumOff val="25000"/>
                  </a:schemeClr>
                </a:solidFill>
                <a:latin typeface="Calibri" charset="0"/>
              </a:rPr>
              <a:t>şiddet, istismar ve sömürüden korunması durumunu ifade eder.</a:t>
            </a:r>
          </a:p>
          <a:p>
            <a:pPr algn="l">
              <a:lnSpc>
                <a:spcPct val="80000"/>
              </a:lnSpc>
            </a:pPr>
            <a:endParaRPr lang="en-US" sz="1800" b="1" dirty="0" smtClean="0">
              <a:solidFill>
                <a:schemeClr val="tx1">
                  <a:lumMod val="75000"/>
                  <a:lumOff val="25000"/>
                </a:schemeClr>
              </a:solidFill>
              <a:latin typeface="Calibri" charset="0"/>
            </a:endParaRPr>
          </a:p>
          <a:p>
            <a:pPr algn="l">
              <a:lnSpc>
                <a:spcPct val="80000"/>
              </a:lnSpc>
            </a:pPr>
            <a:r>
              <a:rPr lang="tr-TR" sz="1800" b="1" i="1" dirty="0" smtClean="0">
                <a:solidFill>
                  <a:schemeClr val="tx1">
                    <a:lumMod val="75000"/>
                    <a:lumOff val="25000"/>
                  </a:schemeClr>
                </a:solidFill>
                <a:latin typeface="Calibri" charset="0"/>
              </a:rPr>
              <a:t>Şiddet</a:t>
            </a:r>
            <a:r>
              <a:rPr lang="tr-TR" sz="1800" b="1" i="1" dirty="0">
                <a:solidFill>
                  <a:schemeClr val="tx1">
                    <a:lumMod val="75000"/>
                    <a:lumOff val="25000"/>
                  </a:schemeClr>
                </a:solidFill>
                <a:latin typeface="Calibri" charset="0"/>
              </a:rPr>
              <a:t>, istismar, sömürü ve ayrımcılığın önlenmesi amaçlı etkinlikler;</a:t>
            </a:r>
            <a:endParaRPr lang="en-US" sz="1800" b="1" i="1" dirty="0">
              <a:solidFill>
                <a:schemeClr val="tx1">
                  <a:lumMod val="75000"/>
                  <a:lumOff val="25000"/>
                </a:schemeClr>
              </a:solidFill>
              <a:latin typeface="Calibri" charset="0"/>
            </a:endParaRPr>
          </a:p>
          <a:p>
            <a:pPr algn="l">
              <a:lnSpc>
                <a:spcPct val="80000"/>
              </a:lnSpc>
              <a:buFont typeface="Arial" charset="0"/>
              <a:buChar char="•"/>
            </a:pPr>
            <a:endParaRPr lang="en-US" sz="1800" dirty="0">
              <a:solidFill>
                <a:schemeClr val="tx1">
                  <a:lumMod val="75000"/>
                  <a:lumOff val="25000"/>
                </a:schemeClr>
              </a:solidFill>
              <a:latin typeface="Calibri" charset="0"/>
            </a:endParaRPr>
          </a:p>
          <a:p>
            <a:pPr marL="285750" indent="-285750" algn="l">
              <a:lnSpc>
                <a:spcPct val="80000"/>
              </a:lnSpc>
              <a:buFont typeface="Arial"/>
              <a:buChar char="•"/>
            </a:pPr>
            <a:r>
              <a:rPr lang="tr-TR" sz="1800" dirty="0">
                <a:solidFill>
                  <a:schemeClr val="tx1">
                    <a:lumMod val="75000"/>
                    <a:lumOff val="25000"/>
                  </a:schemeClr>
                </a:solidFill>
                <a:latin typeface="Calibri" charset="0"/>
              </a:rPr>
              <a:t>Tüm düzeylerdeki sorumlular tarafından,</a:t>
            </a:r>
            <a:endParaRPr lang="en-US" sz="1800" dirty="0">
              <a:solidFill>
                <a:schemeClr val="tx1">
                  <a:lumMod val="75000"/>
                  <a:lumOff val="25000"/>
                </a:schemeClr>
              </a:solidFill>
              <a:latin typeface="Calibri" charset="0"/>
            </a:endParaRPr>
          </a:p>
          <a:p>
            <a:pPr marL="285750" indent="-285750" algn="l">
              <a:lnSpc>
                <a:spcPct val="80000"/>
              </a:lnSpc>
              <a:buFont typeface="Arial"/>
              <a:buChar char="•"/>
            </a:pPr>
            <a:r>
              <a:rPr lang="tr-TR" sz="1800" dirty="0">
                <a:solidFill>
                  <a:schemeClr val="tx1">
                    <a:lumMod val="75000"/>
                    <a:lumOff val="25000"/>
                  </a:schemeClr>
                </a:solidFill>
                <a:latin typeface="Calibri" charset="0"/>
              </a:rPr>
              <a:t>Sağlık, eğitim, su ve sanitasyon gibi temel sektörlerde,</a:t>
            </a:r>
            <a:endParaRPr lang="en-US" sz="1800" dirty="0">
              <a:solidFill>
                <a:schemeClr val="tx1">
                  <a:lumMod val="75000"/>
                  <a:lumOff val="25000"/>
                </a:schemeClr>
              </a:solidFill>
              <a:latin typeface="Calibri" charset="0"/>
            </a:endParaRPr>
          </a:p>
          <a:p>
            <a:pPr marL="285750" indent="-285750" algn="l">
              <a:lnSpc>
                <a:spcPct val="80000"/>
              </a:lnSpc>
              <a:buFont typeface="Arial"/>
              <a:buChar char="•"/>
            </a:pPr>
            <a:r>
              <a:rPr lang="tr-TR" sz="1800" dirty="0">
                <a:solidFill>
                  <a:schemeClr val="tx1">
                    <a:lumMod val="75000"/>
                    <a:lumOff val="25000"/>
                  </a:schemeClr>
                </a:solidFill>
                <a:latin typeface="Calibri" charset="0"/>
              </a:rPr>
              <a:t>Medya, polis, adalet çalışanları, özel sektör temsilcileri gibi diğer bütün paydaş ve aktörlerle birlikte gerçekleştirilmelidir. </a:t>
            </a:r>
            <a:endParaRPr lang="en-US" sz="1800" dirty="0">
              <a:solidFill>
                <a:schemeClr val="tx1">
                  <a:lumMod val="75000"/>
                  <a:lumOff val="25000"/>
                </a:schemeClr>
              </a:solidFill>
              <a:latin typeface="Calibri" charset="0"/>
            </a:endParaRPr>
          </a:p>
        </p:txBody>
      </p:sp>
      <p:pic>
        <p:nvPicPr>
          <p:cNvPr id="8" name="Picture 7" descr="cocuk koruma_0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7620" y="1345563"/>
            <a:ext cx="3148760" cy="1888803"/>
          </a:xfrm>
          <a:prstGeom prst="rect">
            <a:avLst/>
          </a:prstGeom>
        </p:spPr>
      </p:pic>
    </p:spTree>
    <p:extLst>
      <p:ext uri="{BB962C8B-B14F-4D97-AF65-F5344CB8AC3E}">
        <p14:creationId xmlns:p14="http://schemas.microsoft.com/office/powerpoint/2010/main" val="435132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pt_cocuk koruma-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1"/>
          <p:cNvSpPr>
            <a:spLocks noGrp="1"/>
          </p:cNvSpPr>
          <p:nvPr>
            <p:ph type="ctrTitle"/>
          </p:nvPr>
        </p:nvSpPr>
        <p:spPr>
          <a:xfrm>
            <a:off x="685800" y="652567"/>
            <a:ext cx="7772400" cy="444853"/>
          </a:xfrm>
        </p:spPr>
        <p:txBody>
          <a:bodyPr>
            <a:noAutofit/>
          </a:bodyPr>
          <a:lstStyle/>
          <a:p>
            <a:r>
              <a:rPr lang="en-US" sz="2600" b="1" dirty="0" err="1" smtClean="0">
                <a:solidFill>
                  <a:srgbClr val="DF1816"/>
                </a:solidFill>
              </a:rPr>
              <a:t>Çocuk</a:t>
            </a:r>
            <a:r>
              <a:rPr lang="en-US" sz="2600" b="1" dirty="0" smtClean="0">
                <a:solidFill>
                  <a:srgbClr val="DF1816"/>
                </a:solidFill>
              </a:rPr>
              <a:t> </a:t>
            </a:r>
            <a:r>
              <a:rPr lang="en-US" sz="2600" b="1" dirty="0" err="1" smtClean="0">
                <a:solidFill>
                  <a:srgbClr val="DF1816"/>
                </a:solidFill>
              </a:rPr>
              <a:t>Koruma</a:t>
            </a:r>
            <a:r>
              <a:rPr lang="en-US" sz="2600" b="1" dirty="0" smtClean="0">
                <a:solidFill>
                  <a:srgbClr val="DF1816"/>
                </a:solidFill>
              </a:rPr>
              <a:t> </a:t>
            </a:r>
            <a:r>
              <a:rPr lang="en-US" sz="2600" b="1" dirty="0" err="1" smtClean="0">
                <a:solidFill>
                  <a:srgbClr val="DF1816"/>
                </a:solidFill>
              </a:rPr>
              <a:t>Kavramı</a:t>
            </a:r>
            <a:endParaRPr lang="en-US" sz="2600" b="1" dirty="0">
              <a:solidFill>
                <a:srgbClr val="DF1816"/>
              </a:solidFill>
            </a:endParaRPr>
          </a:p>
        </p:txBody>
      </p:sp>
      <p:sp>
        <p:nvSpPr>
          <p:cNvPr id="5" name="Subtitle 2"/>
          <p:cNvSpPr>
            <a:spLocks noGrp="1"/>
          </p:cNvSpPr>
          <p:nvPr>
            <p:ph type="subTitle" idx="1"/>
          </p:nvPr>
        </p:nvSpPr>
        <p:spPr>
          <a:xfrm>
            <a:off x="256117" y="1345563"/>
            <a:ext cx="8336703" cy="4549354"/>
          </a:xfrm>
        </p:spPr>
        <p:txBody>
          <a:bodyPr>
            <a:noAutofit/>
          </a:bodyPr>
          <a:lstStyle/>
          <a:p>
            <a:pPr marL="93662" algn="l">
              <a:buSzPct val="45000"/>
              <a:tabLst>
                <a:tab pos="387350" algn="l"/>
                <a:tab pos="482600" algn="l"/>
                <a:tab pos="890588" algn="l"/>
                <a:tab pos="1298575" algn="l"/>
                <a:tab pos="1704975" algn="l"/>
                <a:tab pos="2112963" algn="l"/>
                <a:tab pos="2520950" algn="l"/>
                <a:tab pos="2928938" algn="l"/>
                <a:tab pos="3335338" algn="l"/>
                <a:tab pos="3743325" algn="l"/>
                <a:tab pos="4151313" algn="l"/>
                <a:tab pos="4557713" algn="l"/>
                <a:tab pos="4965700" algn="l"/>
                <a:tab pos="5373688" algn="l"/>
                <a:tab pos="5781675" algn="l"/>
                <a:tab pos="6188075" algn="l"/>
                <a:tab pos="6596063" algn="l"/>
                <a:tab pos="7004050" algn="l"/>
                <a:tab pos="7410450" algn="l"/>
                <a:tab pos="7818438" algn="l"/>
                <a:tab pos="8226425" algn="l"/>
              </a:tabLst>
            </a:pPr>
            <a:r>
              <a:rPr lang="tr-TR" sz="1800" dirty="0">
                <a:solidFill>
                  <a:schemeClr val="tx1">
                    <a:lumMod val="75000"/>
                    <a:lumOff val="25000"/>
                  </a:schemeClr>
                </a:solidFill>
                <a:latin typeface="Calibri"/>
                <a:cs typeface="Calibri"/>
              </a:rPr>
              <a:t>Çocukların ihmal ve istismardan korunması veya ihmal ve istismarın durdurulması amacıyla üstlenilen sorumluluk ve faaliyetleri tanımlayan terimdir</a:t>
            </a:r>
            <a:r>
              <a:rPr lang="tr-TR" sz="1800" dirty="0" smtClean="0">
                <a:solidFill>
                  <a:schemeClr val="tx1">
                    <a:lumMod val="75000"/>
                    <a:lumOff val="25000"/>
                  </a:schemeClr>
                </a:solidFill>
                <a:latin typeface="Calibri"/>
                <a:cs typeface="Calibri"/>
              </a:rPr>
              <a:t>.</a:t>
            </a:r>
          </a:p>
          <a:p>
            <a:pPr marL="387350" indent="-293688" algn="l">
              <a:buSzPct val="45000"/>
              <a:buFont typeface="Wingdings" charset="0"/>
              <a:buChar char=""/>
              <a:tabLst>
                <a:tab pos="387350" algn="l"/>
                <a:tab pos="482600" algn="l"/>
                <a:tab pos="890588" algn="l"/>
                <a:tab pos="1298575" algn="l"/>
                <a:tab pos="1704975" algn="l"/>
                <a:tab pos="2112963" algn="l"/>
                <a:tab pos="2520950" algn="l"/>
                <a:tab pos="2928938" algn="l"/>
                <a:tab pos="3335338" algn="l"/>
                <a:tab pos="3743325" algn="l"/>
                <a:tab pos="4151313" algn="l"/>
                <a:tab pos="4557713" algn="l"/>
                <a:tab pos="4965700" algn="l"/>
                <a:tab pos="5373688" algn="l"/>
                <a:tab pos="5781675" algn="l"/>
                <a:tab pos="6188075" algn="l"/>
                <a:tab pos="6596063" algn="l"/>
                <a:tab pos="7004050" algn="l"/>
                <a:tab pos="7410450" algn="l"/>
                <a:tab pos="7818438" algn="l"/>
                <a:tab pos="8226425" algn="l"/>
              </a:tabLst>
            </a:pPr>
            <a:endParaRPr lang="tr-TR" sz="1800" dirty="0">
              <a:solidFill>
                <a:schemeClr val="tx1">
                  <a:lumMod val="75000"/>
                  <a:lumOff val="25000"/>
                </a:schemeClr>
              </a:solidFill>
              <a:latin typeface="Calibri"/>
              <a:cs typeface="Calibri"/>
            </a:endParaRPr>
          </a:p>
          <a:p>
            <a:pPr algn="l"/>
            <a:r>
              <a:rPr lang="tr-TR" sz="1800" b="1" dirty="0">
                <a:solidFill>
                  <a:srgbClr val="DF1816"/>
                </a:solidFill>
                <a:effectLst>
                  <a:outerShdw blurRad="38100" dist="38100" dir="2700000" algn="tl">
                    <a:srgbClr val="DDDDDD"/>
                  </a:outerShdw>
                </a:effectLst>
                <a:latin typeface="Calibri"/>
                <a:cs typeface="Calibri"/>
              </a:rPr>
              <a:t>Korunma İhtiyacı Olan Çocuk (SHK 2828);</a:t>
            </a:r>
          </a:p>
          <a:p>
            <a:pPr marL="342900" indent="-342900" algn="l">
              <a:buFont typeface="+mj-lt"/>
              <a:buAutoNum type="alphaLcPeriod"/>
            </a:pPr>
            <a:r>
              <a:rPr lang="tr-TR" sz="1800" dirty="0" smtClean="0">
                <a:solidFill>
                  <a:schemeClr val="tx1">
                    <a:lumMod val="75000"/>
                    <a:lumOff val="25000"/>
                  </a:schemeClr>
                </a:solidFill>
                <a:latin typeface="Calibri"/>
                <a:cs typeface="Calibri"/>
              </a:rPr>
              <a:t>Bedensel</a:t>
            </a:r>
            <a:r>
              <a:rPr lang="tr-TR" sz="1800" dirty="0">
                <a:solidFill>
                  <a:schemeClr val="tx1">
                    <a:lumMod val="75000"/>
                    <a:lumOff val="25000"/>
                  </a:schemeClr>
                </a:solidFill>
                <a:latin typeface="Calibri"/>
                <a:cs typeface="Calibri"/>
              </a:rPr>
              <a:t>, zihinsel, ahlaki, sosyal ve duygusal gelişimi ile kişisel güvenliği tehlikede,</a:t>
            </a:r>
          </a:p>
          <a:p>
            <a:pPr marL="342900" indent="-342900" algn="l">
              <a:buFont typeface="+mj-lt"/>
              <a:buAutoNum type="alphaLcPeriod"/>
            </a:pPr>
            <a:r>
              <a:rPr lang="tr-TR" sz="1800" dirty="0" smtClean="0">
                <a:solidFill>
                  <a:schemeClr val="tx1">
                    <a:lumMod val="75000"/>
                    <a:lumOff val="25000"/>
                  </a:schemeClr>
                </a:solidFill>
                <a:latin typeface="Calibri"/>
                <a:cs typeface="Calibri"/>
              </a:rPr>
              <a:t>İhmal </a:t>
            </a:r>
            <a:r>
              <a:rPr lang="tr-TR" sz="1800" dirty="0">
                <a:solidFill>
                  <a:schemeClr val="tx1">
                    <a:lumMod val="75000"/>
                    <a:lumOff val="25000"/>
                  </a:schemeClr>
                </a:solidFill>
                <a:latin typeface="Calibri"/>
                <a:cs typeface="Calibri"/>
              </a:rPr>
              <a:t>veya istismar edilmiş,</a:t>
            </a:r>
          </a:p>
          <a:p>
            <a:pPr marL="342900" indent="-342900" algn="l">
              <a:buFont typeface="+mj-lt"/>
              <a:buAutoNum type="alphaLcPeriod"/>
            </a:pPr>
            <a:r>
              <a:rPr lang="tr-TR" sz="1800" dirty="0" smtClean="0">
                <a:solidFill>
                  <a:schemeClr val="tx1">
                    <a:lumMod val="75000"/>
                    <a:lumOff val="25000"/>
                  </a:schemeClr>
                </a:solidFill>
                <a:latin typeface="Calibri"/>
                <a:cs typeface="Calibri"/>
              </a:rPr>
              <a:t>Suç </a:t>
            </a:r>
            <a:r>
              <a:rPr lang="tr-TR" sz="1800" dirty="0">
                <a:solidFill>
                  <a:schemeClr val="tx1">
                    <a:lumMod val="75000"/>
                    <a:lumOff val="25000"/>
                  </a:schemeClr>
                </a:solidFill>
                <a:latin typeface="Calibri"/>
                <a:cs typeface="Calibri"/>
              </a:rPr>
              <a:t>mağduru,</a:t>
            </a:r>
          </a:p>
          <a:p>
            <a:pPr marL="342900" indent="-342900" algn="l">
              <a:buFont typeface="+mj-lt"/>
              <a:buAutoNum type="alphaLcPeriod"/>
            </a:pPr>
            <a:r>
              <a:rPr lang="es-ES" sz="1800" dirty="0" smtClean="0">
                <a:solidFill>
                  <a:schemeClr val="tx1">
                    <a:lumMod val="75000"/>
                    <a:lumOff val="25000"/>
                  </a:schemeClr>
                </a:solidFill>
                <a:latin typeface="Calibri"/>
                <a:cs typeface="Calibri"/>
              </a:rPr>
              <a:t>Ana </a:t>
            </a:r>
            <a:r>
              <a:rPr lang="es-ES" sz="1800" dirty="0" err="1">
                <a:solidFill>
                  <a:schemeClr val="tx1">
                    <a:lumMod val="75000"/>
                    <a:lumOff val="25000"/>
                  </a:schemeClr>
                </a:solidFill>
                <a:latin typeface="Calibri"/>
                <a:cs typeface="Calibri"/>
              </a:rPr>
              <a:t>veya</a:t>
            </a:r>
            <a:r>
              <a:rPr lang="es-ES" sz="1800" dirty="0">
                <a:solidFill>
                  <a:schemeClr val="tx1">
                    <a:lumMod val="75000"/>
                    <a:lumOff val="25000"/>
                  </a:schemeClr>
                </a:solidFill>
                <a:latin typeface="Calibri"/>
                <a:cs typeface="Calibri"/>
              </a:rPr>
              <a:t> </a:t>
            </a:r>
            <a:r>
              <a:rPr lang="es-ES" sz="1800" dirty="0" err="1">
                <a:solidFill>
                  <a:schemeClr val="tx1">
                    <a:lumMod val="75000"/>
                    <a:lumOff val="25000"/>
                  </a:schemeClr>
                </a:solidFill>
                <a:latin typeface="Calibri"/>
                <a:cs typeface="Calibri"/>
              </a:rPr>
              <a:t>babasız</a:t>
            </a:r>
            <a:r>
              <a:rPr lang="es-ES" sz="1800" dirty="0">
                <a:solidFill>
                  <a:schemeClr val="tx1">
                    <a:lumMod val="75000"/>
                    <a:lumOff val="25000"/>
                  </a:schemeClr>
                </a:solidFill>
                <a:latin typeface="Calibri"/>
                <a:cs typeface="Calibri"/>
              </a:rPr>
              <a:t>, </a:t>
            </a:r>
            <a:r>
              <a:rPr lang="es-ES" sz="1800" dirty="0" err="1">
                <a:solidFill>
                  <a:schemeClr val="tx1">
                    <a:lumMod val="75000"/>
                    <a:lumOff val="25000"/>
                  </a:schemeClr>
                </a:solidFill>
                <a:latin typeface="Calibri"/>
                <a:cs typeface="Calibri"/>
              </a:rPr>
              <a:t>ana</a:t>
            </a:r>
            <a:r>
              <a:rPr lang="es-ES" sz="1800" dirty="0">
                <a:solidFill>
                  <a:schemeClr val="tx1">
                    <a:lumMod val="75000"/>
                    <a:lumOff val="25000"/>
                  </a:schemeClr>
                </a:solidFill>
                <a:latin typeface="Calibri"/>
                <a:cs typeface="Calibri"/>
              </a:rPr>
              <a:t> ve </a:t>
            </a:r>
            <a:r>
              <a:rPr lang="es-ES" sz="1800" dirty="0" err="1">
                <a:solidFill>
                  <a:schemeClr val="tx1">
                    <a:lumMod val="75000"/>
                    <a:lumOff val="25000"/>
                  </a:schemeClr>
                </a:solidFill>
                <a:latin typeface="Calibri"/>
                <a:cs typeface="Calibri"/>
              </a:rPr>
              <a:t>babasız</a:t>
            </a:r>
            <a:r>
              <a:rPr lang="es-ES" sz="1800" dirty="0">
                <a:solidFill>
                  <a:schemeClr val="tx1">
                    <a:lumMod val="75000"/>
                    <a:lumOff val="25000"/>
                  </a:schemeClr>
                </a:solidFill>
                <a:latin typeface="Calibri"/>
                <a:cs typeface="Calibri"/>
              </a:rPr>
              <a:t>,</a:t>
            </a:r>
          </a:p>
          <a:p>
            <a:pPr marL="342900" indent="-342900" algn="l">
              <a:buFont typeface="+mj-lt"/>
              <a:buAutoNum type="alphaLcPeriod"/>
            </a:pPr>
            <a:r>
              <a:rPr lang="tr-TR" sz="1800" dirty="0" smtClean="0">
                <a:solidFill>
                  <a:schemeClr val="tx1">
                    <a:lumMod val="75000"/>
                    <a:lumOff val="25000"/>
                  </a:schemeClr>
                </a:solidFill>
                <a:latin typeface="Calibri"/>
                <a:cs typeface="Calibri"/>
              </a:rPr>
              <a:t>Ana </a:t>
            </a:r>
            <a:r>
              <a:rPr lang="tr-TR" sz="1800" dirty="0">
                <a:solidFill>
                  <a:schemeClr val="tx1">
                    <a:lumMod val="75000"/>
                    <a:lumOff val="25000"/>
                  </a:schemeClr>
                </a:solidFill>
                <a:latin typeface="Calibri"/>
                <a:cs typeface="Calibri"/>
              </a:rPr>
              <a:t>veya babası veya her ikisi de belli değil,</a:t>
            </a:r>
          </a:p>
          <a:p>
            <a:pPr marL="342900" indent="-342900" algn="l">
              <a:buFont typeface="+mj-lt"/>
              <a:buAutoNum type="alphaLcPeriod"/>
            </a:pPr>
            <a:r>
              <a:rPr lang="tr-TR" sz="1800" dirty="0" smtClean="0">
                <a:solidFill>
                  <a:schemeClr val="tx1">
                    <a:lumMod val="75000"/>
                    <a:lumOff val="25000"/>
                  </a:schemeClr>
                </a:solidFill>
                <a:latin typeface="Calibri"/>
                <a:cs typeface="Calibri"/>
              </a:rPr>
              <a:t>Ana </a:t>
            </a:r>
            <a:r>
              <a:rPr lang="tr-TR" sz="1800" dirty="0">
                <a:solidFill>
                  <a:schemeClr val="tx1">
                    <a:lumMod val="75000"/>
                    <a:lumOff val="25000"/>
                  </a:schemeClr>
                </a:solidFill>
                <a:latin typeface="Calibri"/>
                <a:cs typeface="Calibri"/>
              </a:rPr>
              <a:t>ve babası veya her ikisi tarafından terk edilmiş,</a:t>
            </a:r>
          </a:p>
          <a:p>
            <a:pPr marL="342900" indent="-342900" algn="l">
              <a:buFont typeface="+mj-lt"/>
              <a:buAutoNum type="alphaLcPeriod"/>
            </a:pPr>
            <a:r>
              <a:rPr lang="tr-TR" sz="1800" dirty="0" smtClean="0">
                <a:solidFill>
                  <a:schemeClr val="tx1">
                    <a:lumMod val="75000"/>
                    <a:lumOff val="25000"/>
                  </a:schemeClr>
                </a:solidFill>
                <a:latin typeface="Calibri"/>
                <a:cs typeface="Calibri"/>
              </a:rPr>
              <a:t>Fuhuş</a:t>
            </a:r>
            <a:r>
              <a:rPr lang="tr-TR" sz="1800" dirty="0">
                <a:solidFill>
                  <a:schemeClr val="tx1">
                    <a:lumMod val="75000"/>
                    <a:lumOff val="25000"/>
                  </a:schemeClr>
                </a:solidFill>
                <a:latin typeface="Calibri"/>
                <a:cs typeface="Calibri"/>
              </a:rPr>
              <a:t>, dilencilik, alkollü içkileri veya uyuşturucu maddeleri kullanma gibi her türlü sosyal tehlikelere ve kötü alışkanlıklara karşı savunmasız bırakılan ve </a:t>
            </a:r>
            <a:r>
              <a:rPr lang="tr-TR" sz="1800" dirty="0" smtClean="0">
                <a:solidFill>
                  <a:schemeClr val="tx1">
                    <a:lumMod val="75000"/>
                    <a:lumOff val="25000"/>
                  </a:schemeClr>
                </a:solidFill>
                <a:latin typeface="Calibri"/>
                <a:cs typeface="Calibri"/>
              </a:rPr>
              <a:t>başıboşluğa sürüklenen</a:t>
            </a:r>
            <a:r>
              <a:rPr lang="tr-TR" sz="1800" dirty="0">
                <a:solidFill>
                  <a:schemeClr val="tx1">
                    <a:lumMod val="75000"/>
                    <a:lumOff val="25000"/>
                  </a:schemeClr>
                </a:solidFill>
                <a:latin typeface="Calibri"/>
                <a:cs typeface="Calibri"/>
              </a:rPr>
              <a:t>,</a:t>
            </a:r>
          </a:p>
          <a:p>
            <a:pPr marL="342900" indent="-342900" algn="l">
              <a:buFont typeface="+mj-lt"/>
              <a:buAutoNum type="alphaLcPeriod"/>
            </a:pPr>
            <a:r>
              <a:rPr lang="tr-TR" sz="1800" dirty="0" smtClean="0">
                <a:solidFill>
                  <a:schemeClr val="tx1">
                    <a:lumMod val="75000"/>
                    <a:lumOff val="25000"/>
                  </a:schemeClr>
                </a:solidFill>
                <a:latin typeface="Calibri"/>
                <a:cs typeface="Calibri"/>
              </a:rPr>
              <a:t>Suça </a:t>
            </a:r>
            <a:r>
              <a:rPr lang="tr-TR" sz="1800" dirty="0">
                <a:solidFill>
                  <a:schemeClr val="tx1">
                    <a:lumMod val="75000"/>
                    <a:lumOff val="25000"/>
                  </a:schemeClr>
                </a:solidFill>
                <a:latin typeface="Calibri"/>
                <a:cs typeface="Calibri"/>
              </a:rPr>
              <a:t>itilen çocuklardır.</a:t>
            </a:r>
          </a:p>
        </p:txBody>
      </p:sp>
    </p:spTree>
    <p:extLst>
      <p:ext uri="{BB962C8B-B14F-4D97-AF65-F5344CB8AC3E}">
        <p14:creationId xmlns:p14="http://schemas.microsoft.com/office/powerpoint/2010/main" val="4001988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pt_cocuk koruma-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1"/>
          <p:cNvSpPr>
            <a:spLocks noGrp="1"/>
          </p:cNvSpPr>
          <p:nvPr>
            <p:ph type="ctrTitle"/>
          </p:nvPr>
        </p:nvSpPr>
        <p:spPr>
          <a:xfrm>
            <a:off x="685800" y="652567"/>
            <a:ext cx="7772400" cy="444853"/>
          </a:xfrm>
        </p:spPr>
        <p:txBody>
          <a:bodyPr>
            <a:noAutofit/>
          </a:bodyPr>
          <a:lstStyle/>
          <a:p>
            <a:r>
              <a:rPr lang="en-US" sz="2600" b="1" dirty="0" smtClean="0">
                <a:solidFill>
                  <a:srgbClr val="DF1816"/>
                </a:solidFill>
              </a:rPr>
              <a:t>‘</a:t>
            </a:r>
            <a:r>
              <a:rPr lang="en-US" sz="2600" b="1" dirty="0" err="1" smtClean="0">
                <a:solidFill>
                  <a:srgbClr val="DF1816"/>
                </a:solidFill>
              </a:rPr>
              <a:t>Çocuk</a:t>
            </a:r>
            <a:r>
              <a:rPr lang="en-US" sz="2600" b="1" dirty="0" smtClean="0">
                <a:solidFill>
                  <a:srgbClr val="DF1816"/>
                </a:solidFill>
              </a:rPr>
              <a:t> </a:t>
            </a:r>
            <a:r>
              <a:rPr lang="en-US" sz="2600" b="1" dirty="0" err="1" smtClean="0">
                <a:solidFill>
                  <a:srgbClr val="DF1816"/>
                </a:solidFill>
              </a:rPr>
              <a:t>Koruma</a:t>
            </a:r>
            <a:r>
              <a:rPr lang="en-US" sz="2600" b="1" dirty="0" smtClean="0">
                <a:solidFill>
                  <a:srgbClr val="DF1816"/>
                </a:solidFill>
              </a:rPr>
              <a:t> </a:t>
            </a:r>
            <a:r>
              <a:rPr lang="en-US" sz="2600" b="1" dirty="0" err="1" smtClean="0">
                <a:solidFill>
                  <a:srgbClr val="DF1816"/>
                </a:solidFill>
              </a:rPr>
              <a:t>Yaklaşımı</a:t>
            </a:r>
            <a:r>
              <a:rPr lang="en-US" sz="2600" b="1" dirty="0" smtClean="0">
                <a:solidFill>
                  <a:srgbClr val="DF1816"/>
                </a:solidFill>
              </a:rPr>
              <a:t>’</a:t>
            </a:r>
            <a:endParaRPr lang="en-US" sz="2600" b="1" dirty="0">
              <a:solidFill>
                <a:srgbClr val="DF1816"/>
              </a:solidFill>
            </a:endParaRPr>
          </a:p>
        </p:txBody>
      </p:sp>
      <p:sp>
        <p:nvSpPr>
          <p:cNvPr id="5" name="Subtitle 2"/>
          <p:cNvSpPr>
            <a:spLocks noGrp="1"/>
          </p:cNvSpPr>
          <p:nvPr>
            <p:ph type="subTitle" idx="1"/>
          </p:nvPr>
        </p:nvSpPr>
        <p:spPr>
          <a:xfrm>
            <a:off x="256117" y="1345563"/>
            <a:ext cx="8336703" cy="4549354"/>
          </a:xfrm>
        </p:spPr>
        <p:txBody>
          <a:bodyPr>
            <a:noAutofit/>
          </a:bodyPr>
          <a:lstStyle/>
          <a:p>
            <a:pPr algn="l">
              <a:lnSpc>
                <a:spcPct val="80000"/>
              </a:lnSpc>
            </a:pPr>
            <a:r>
              <a:rPr lang="tr-TR" sz="1800" dirty="0">
                <a:solidFill>
                  <a:schemeClr val="tx1">
                    <a:lumMod val="75000"/>
                    <a:lumOff val="25000"/>
                  </a:schemeClr>
                </a:solidFill>
                <a:latin typeface="Calibri"/>
                <a:cs typeface="Calibri"/>
              </a:rPr>
              <a:t>‘</a:t>
            </a:r>
            <a:r>
              <a:rPr lang="tr-TR" altLang="ja-JP" sz="1800" i="1" dirty="0">
                <a:solidFill>
                  <a:schemeClr val="tx1">
                    <a:lumMod val="75000"/>
                    <a:lumOff val="25000"/>
                  </a:schemeClr>
                </a:solidFill>
                <a:latin typeface="Calibri"/>
                <a:cs typeface="Calibri"/>
              </a:rPr>
              <a:t>Çocukların korunması tüm ülkeleri ilgilendiren bir meseledir. Çocuk koruma yaklaşımı; </a:t>
            </a:r>
          </a:p>
          <a:p>
            <a:pPr algn="l">
              <a:lnSpc>
                <a:spcPct val="80000"/>
              </a:lnSpc>
            </a:pPr>
            <a:endParaRPr lang="tr-TR" sz="1800" i="1" dirty="0">
              <a:solidFill>
                <a:schemeClr val="tx1">
                  <a:lumMod val="75000"/>
                  <a:lumOff val="25000"/>
                </a:schemeClr>
              </a:solidFill>
              <a:latin typeface="Calibri"/>
              <a:cs typeface="Calibri"/>
            </a:endParaRPr>
          </a:p>
          <a:p>
            <a:pPr marL="742950" lvl="1" indent="-285750" algn="l">
              <a:lnSpc>
                <a:spcPct val="80000"/>
              </a:lnSpc>
              <a:buFont typeface="Arial"/>
              <a:buChar char="•"/>
            </a:pPr>
            <a:r>
              <a:rPr lang="tr-TR" sz="1800" i="1" dirty="0" smtClean="0">
                <a:solidFill>
                  <a:schemeClr val="tx1">
                    <a:lumMod val="75000"/>
                    <a:lumOff val="25000"/>
                  </a:schemeClr>
                </a:solidFill>
                <a:latin typeface="Calibri"/>
                <a:cs typeface="Calibri"/>
              </a:rPr>
              <a:t>kız </a:t>
            </a:r>
            <a:r>
              <a:rPr lang="tr-TR" sz="1800" i="1" dirty="0">
                <a:solidFill>
                  <a:schemeClr val="tx1">
                    <a:lumMod val="75000"/>
                    <a:lumOff val="25000"/>
                  </a:schemeClr>
                </a:solidFill>
                <a:latin typeface="Calibri"/>
                <a:cs typeface="Calibri"/>
              </a:rPr>
              <a:t>ve erkek çocukların şiddetten ve istismardan uzak olduğu,</a:t>
            </a:r>
          </a:p>
          <a:p>
            <a:pPr marL="742950" lvl="1" indent="-285750" algn="l">
              <a:lnSpc>
                <a:spcPct val="80000"/>
              </a:lnSpc>
              <a:buFont typeface="Arial"/>
              <a:buChar char="•"/>
            </a:pPr>
            <a:r>
              <a:rPr lang="tr-TR" sz="1800" i="1" dirty="0" smtClean="0">
                <a:solidFill>
                  <a:schemeClr val="tx1">
                    <a:lumMod val="75000"/>
                    <a:lumOff val="25000"/>
                  </a:schemeClr>
                </a:solidFill>
                <a:latin typeface="Calibri"/>
                <a:cs typeface="Calibri"/>
              </a:rPr>
              <a:t>geçersiz </a:t>
            </a:r>
            <a:r>
              <a:rPr lang="tr-TR" sz="1800" i="1" dirty="0">
                <a:solidFill>
                  <a:schemeClr val="tx1">
                    <a:lumMod val="75000"/>
                    <a:lumOff val="25000"/>
                  </a:schemeClr>
                </a:solidFill>
                <a:latin typeface="Calibri"/>
                <a:cs typeface="Calibri"/>
              </a:rPr>
              <a:t>sebeplerle aileden ayrılmaların önlendiği, </a:t>
            </a:r>
          </a:p>
          <a:p>
            <a:pPr marL="742950" lvl="1" indent="-285750" algn="l">
              <a:lnSpc>
                <a:spcPct val="80000"/>
              </a:lnSpc>
              <a:buFont typeface="Arial"/>
              <a:buChar char="•"/>
            </a:pPr>
            <a:r>
              <a:rPr lang="tr-TR" sz="1800" i="1" dirty="0" smtClean="0">
                <a:solidFill>
                  <a:schemeClr val="tx1">
                    <a:lumMod val="75000"/>
                    <a:lumOff val="25000"/>
                  </a:schemeClr>
                </a:solidFill>
                <a:latin typeface="Calibri"/>
                <a:cs typeface="Calibri"/>
              </a:rPr>
              <a:t>kanunlar</a:t>
            </a:r>
            <a:r>
              <a:rPr lang="tr-TR" sz="1800" i="1" dirty="0">
                <a:solidFill>
                  <a:schemeClr val="tx1">
                    <a:lumMod val="75000"/>
                    <a:lumOff val="25000"/>
                  </a:schemeClr>
                </a:solidFill>
                <a:latin typeface="Calibri"/>
                <a:cs typeface="Calibri"/>
              </a:rPr>
              <a:t>, hizmetler, davranışlar ve uygulamalar sayesinde çocukların korunmasızlığının en aza indiği, </a:t>
            </a:r>
          </a:p>
          <a:p>
            <a:pPr marL="742950" lvl="1" indent="-285750" algn="l">
              <a:lnSpc>
                <a:spcPct val="80000"/>
              </a:lnSpc>
              <a:buFont typeface="Arial"/>
              <a:buChar char="•"/>
            </a:pPr>
            <a:r>
              <a:rPr lang="tr-TR" sz="1800" i="1" dirty="0" smtClean="0">
                <a:solidFill>
                  <a:schemeClr val="tx1">
                    <a:lumMod val="75000"/>
                    <a:lumOff val="25000"/>
                  </a:schemeClr>
                </a:solidFill>
                <a:latin typeface="Calibri"/>
                <a:cs typeface="Calibri"/>
              </a:rPr>
              <a:t>bilinen </a:t>
            </a:r>
            <a:r>
              <a:rPr lang="tr-TR" sz="1800" i="1" dirty="0">
                <a:solidFill>
                  <a:schemeClr val="tx1">
                    <a:lumMod val="75000"/>
                    <a:lumOff val="25000"/>
                  </a:schemeClr>
                </a:solidFill>
                <a:latin typeface="Calibri"/>
                <a:cs typeface="Calibri"/>
              </a:rPr>
              <a:t>risk faktörlerinin ortadan kalktığı ve çocukların zorluklar karşısında güçlendiği koruyucu bir çevre oluşturmayı amaçlamaktadır. </a:t>
            </a:r>
            <a:endParaRPr lang="tr-TR" sz="1800" i="1" dirty="0" smtClean="0">
              <a:solidFill>
                <a:schemeClr val="tx1">
                  <a:lumMod val="75000"/>
                  <a:lumOff val="25000"/>
                </a:schemeClr>
              </a:solidFill>
              <a:latin typeface="Calibri"/>
              <a:cs typeface="Calibri"/>
            </a:endParaRPr>
          </a:p>
          <a:p>
            <a:pPr marL="742950" lvl="1" indent="-285750" algn="l">
              <a:lnSpc>
                <a:spcPct val="80000"/>
              </a:lnSpc>
              <a:buFont typeface="Arial"/>
              <a:buChar char="•"/>
            </a:pPr>
            <a:endParaRPr lang="tr-TR" sz="1800" i="1" dirty="0">
              <a:solidFill>
                <a:schemeClr val="tx1">
                  <a:lumMod val="75000"/>
                  <a:lumOff val="25000"/>
                </a:schemeClr>
              </a:solidFill>
              <a:latin typeface="Calibri"/>
              <a:cs typeface="Calibri"/>
            </a:endParaRPr>
          </a:p>
          <a:p>
            <a:pPr lvl="1" algn="l">
              <a:lnSpc>
                <a:spcPct val="80000"/>
              </a:lnSpc>
            </a:pPr>
            <a:r>
              <a:rPr lang="tr-TR" sz="1800" i="1" dirty="0">
                <a:solidFill>
                  <a:schemeClr val="tx1">
                    <a:lumMod val="75000"/>
                    <a:lumOff val="25000"/>
                  </a:schemeClr>
                </a:solidFill>
                <a:latin typeface="Calibri"/>
                <a:cs typeface="Calibri"/>
              </a:rPr>
              <a:t>İnsan haklarını temel alan bu yaklaşım, önleme konusuna dikkat çekmekte; çocukların korunmasına yönelik ulusal kapasiteyi güçlendirerek yardımların etkinliğini arttırmaktadır. </a:t>
            </a:r>
          </a:p>
          <a:p>
            <a:pPr lvl="1" algn="l">
              <a:lnSpc>
                <a:spcPct val="80000"/>
              </a:lnSpc>
            </a:pPr>
            <a:endParaRPr lang="tr-TR" sz="1800" i="1" dirty="0">
              <a:solidFill>
                <a:schemeClr val="tx1">
                  <a:lumMod val="75000"/>
                  <a:lumOff val="25000"/>
                </a:schemeClr>
              </a:solidFill>
              <a:latin typeface="Calibri"/>
              <a:cs typeface="Calibri"/>
            </a:endParaRPr>
          </a:p>
          <a:p>
            <a:pPr lvl="1" algn="l">
              <a:lnSpc>
                <a:spcPct val="80000"/>
              </a:lnSpc>
            </a:pPr>
            <a:r>
              <a:rPr lang="tr-TR" sz="1800" i="1" dirty="0">
                <a:solidFill>
                  <a:schemeClr val="tx1">
                    <a:lumMod val="75000"/>
                    <a:lumOff val="25000"/>
                  </a:schemeClr>
                </a:solidFill>
                <a:latin typeface="Calibri"/>
                <a:cs typeface="Calibri"/>
              </a:rPr>
              <a:t>Sonuç olarak, bu yaklaşım çocukların üstlendikleri rol ve sahip oldukları gücü koruyucu çevrenin güçlendirilmesinde önemli faktör olarak görmektedir.’</a:t>
            </a:r>
            <a:endParaRPr lang="en-US" sz="1800" dirty="0">
              <a:solidFill>
                <a:schemeClr val="tx1">
                  <a:lumMod val="75000"/>
                  <a:lumOff val="25000"/>
                </a:schemeClr>
              </a:solidFill>
              <a:latin typeface="Calibri"/>
              <a:cs typeface="Calibri"/>
            </a:endParaRPr>
          </a:p>
          <a:p>
            <a:pPr lvl="1" algn="l">
              <a:lnSpc>
                <a:spcPct val="80000"/>
              </a:lnSpc>
            </a:pPr>
            <a:endParaRPr lang="tr-TR" sz="1800" i="1" dirty="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707852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pt_cocuk koruma-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1"/>
          <p:cNvSpPr>
            <a:spLocks noGrp="1"/>
          </p:cNvSpPr>
          <p:nvPr>
            <p:ph type="ctrTitle"/>
          </p:nvPr>
        </p:nvSpPr>
        <p:spPr>
          <a:xfrm>
            <a:off x="685800" y="652567"/>
            <a:ext cx="7772400" cy="444853"/>
          </a:xfrm>
        </p:spPr>
        <p:txBody>
          <a:bodyPr>
            <a:noAutofit/>
          </a:bodyPr>
          <a:lstStyle/>
          <a:p>
            <a:r>
              <a:rPr lang="en-US" sz="2600" b="1" dirty="0" err="1" smtClean="0">
                <a:solidFill>
                  <a:srgbClr val="DF1816"/>
                </a:solidFill>
              </a:rPr>
              <a:t>Çocuk</a:t>
            </a:r>
            <a:r>
              <a:rPr lang="en-US" sz="2600" b="1" dirty="0" smtClean="0">
                <a:solidFill>
                  <a:srgbClr val="DF1816"/>
                </a:solidFill>
              </a:rPr>
              <a:t> </a:t>
            </a:r>
            <a:r>
              <a:rPr lang="en-US" sz="2600" b="1" dirty="0" err="1" smtClean="0">
                <a:solidFill>
                  <a:srgbClr val="DF1816"/>
                </a:solidFill>
              </a:rPr>
              <a:t>Koruma</a:t>
            </a:r>
            <a:r>
              <a:rPr lang="en-US" sz="2600" b="1" dirty="0" smtClean="0">
                <a:solidFill>
                  <a:srgbClr val="DF1816"/>
                </a:solidFill>
              </a:rPr>
              <a:t> </a:t>
            </a:r>
            <a:r>
              <a:rPr lang="en-US" sz="2600" b="1" dirty="0" err="1" smtClean="0">
                <a:solidFill>
                  <a:srgbClr val="DF1816"/>
                </a:solidFill>
              </a:rPr>
              <a:t>Alanları</a:t>
            </a:r>
            <a:endParaRPr lang="en-US" sz="2600" b="1" dirty="0">
              <a:solidFill>
                <a:srgbClr val="DF1816"/>
              </a:solidFill>
            </a:endParaRPr>
          </a:p>
        </p:txBody>
      </p:sp>
      <p:sp>
        <p:nvSpPr>
          <p:cNvPr id="5" name="Subtitle 2"/>
          <p:cNvSpPr>
            <a:spLocks noGrp="1"/>
          </p:cNvSpPr>
          <p:nvPr>
            <p:ph type="subTitle" idx="1"/>
          </p:nvPr>
        </p:nvSpPr>
        <p:spPr>
          <a:xfrm>
            <a:off x="3460749" y="1316567"/>
            <a:ext cx="5386918" cy="4275855"/>
          </a:xfrm>
        </p:spPr>
        <p:txBody>
          <a:bodyPr>
            <a:noAutofit/>
          </a:bodyPr>
          <a:lstStyle/>
          <a:p>
            <a:pPr marL="285750" indent="-285750" algn="l">
              <a:lnSpc>
                <a:spcPct val="90000"/>
              </a:lnSpc>
              <a:buFont typeface="Arial"/>
              <a:buChar char="•"/>
            </a:pPr>
            <a:r>
              <a:rPr lang="tr-TR" sz="1800" dirty="0">
                <a:solidFill>
                  <a:srgbClr val="000000"/>
                </a:solidFill>
                <a:latin typeface="Calibri"/>
                <a:cs typeface="Calibri"/>
              </a:rPr>
              <a:t>Birincil bakıcıların kaybolması / kaybedilmesi</a:t>
            </a:r>
          </a:p>
          <a:p>
            <a:pPr marL="285750" indent="-285750" algn="l">
              <a:lnSpc>
                <a:spcPct val="90000"/>
              </a:lnSpc>
              <a:buFont typeface="Arial"/>
              <a:buChar char="•"/>
            </a:pPr>
            <a:r>
              <a:rPr lang="tr-TR" sz="1800" dirty="0">
                <a:solidFill>
                  <a:srgbClr val="000000"/>
                </a:solidFill>
                <a:latin typeface="Calibri"/>
                <a:cs typeface="Calibri"/>
              </a:rPr>
              <a:t>Bakıcılarından Ayrılan ya da Kaybolan Çocuklar</a:t>
            </a:r>
          </a:p>
          <a:p>
            <a:pPr marL="285750" indent="-285750" algn="l">
              <a:lnSpc>
                <a:spcPct val="90000"/>
              </a:lnSpc>
              <a:buFont typeface="Arial"/>
              <a:buChar char="•"/>
            </a:pPr>
            <a:r>
              <a:rPr lang="tr-TR" sz="1800" dirty="0">
                <a:solidFill>
                  <a:srgbClr val="000000"/>
                </a:solidFill>
                <a:latin typeface="Calibri"/>
                <a:cs typeface="Calibri"/>
              </a:rPr>
              <a:t>Afet ya da çatışma dolayısıyla yaralanmalar ve hastalıklar</a:t>
            </a:r>
          </a:p>
          <a:p>
            <a:pPr marL="285750" indent="-285750" algn="l">
              <a:lnSpc>
                <a:spcPct val="90000"/>
              </a:lnSpc>
              <a:buFont typeface="Arial"/>
              <a:buChar char="•"/>
            </a:pPr>
            <a:r>
              <a:rPr lang="tr-TR" sz="1800" dirty="0">
                <a:solidFill>
                  <a:srgbClr val="000000"/>
                </a:solidFill>
                <a:latin typeface="Calibri"/>
                <a:cs typeface="Calibri"/>
              </a:rPr>
              <a:t>Irk, dil, din, kültür, sosyal statü, sağlık durumu, cinsel yönelim, cinsel kimlik yüzünden ayrımcılığa uğrama</a:t>
            </a:r>
          </a:p>
          <a:p>
            <a:pPr marL="285750" indent="-285750" algn="l">
              <a:lnSpc>
                <a:spcPct val="90000"/>
              </a:lnSpc>
              <a:buFont typeface="Arial"/>
              <a:buChar char="•"/>
            </a:pPr>
            <a:r>
              <a:rPr lang="tr-TR" sz="1800" dirty="0">
                <a:solidFill>
                  <a:srgbClr val="000000"/>
                </a:solidFill>
                <a:latin typeface="Calibri"/>
                <a:cs typeface="Calibri"/>
              </a:rPr>
              <a:t>Toplum içinde ya da insani yardım çalışanları tarafından istismar</a:t>
            </a:r>
          </a:p>
          <a:p>
            <a:pPr marL="285750" indent="-285750" algn="l">
              <a:lnSpc>
                <a:spcPct val="90000"/>
              </a:lnSpc>
              <a:buFont typeface="Arial"/>
              <a:buChar char="•"/>
            </a:pPr>
            <a:r>
              <a:rPr lang="tr-TR" sz="1800" dirty="0">
                <a:solidFill>
                  <a:srgbClr val="000000"/>
                </a:solidFill>
                <a:latin typeface="Calibri"/>
                <a:cs typeface="Calibri"/>
              </a:rPr>
              <a:t>Savaş güçlerine katılma</a:t>
            </a:r>
          </a:p>
          <a:p>
            <a:pPr marL="285750" indent="-285750" algn="l">
              <a:lnSpc>
                <a:spcPct val="90000"/>
              </a:lnSpc>
              <a:buFont typeface="Arial"/>
              <a:buChar char="•"/>
            </a:pPr>
            <a:r>
              <a:rPr lang="tr-TR" sz="1800" dirty="0">
                <a:solidFill>
                  <a:srgbClr val="000000"/>
                </a:solidFill>
                <a:latin typeface="Calibri"/>
                <a:cs typeface="Calibri"/>
              </a:rPr>
              <a:t>Kaçakçılık / Sömürü</a:t>
            </a:r>
          </a:p>
          <a:p>
            <a:pPr marL="285750" indent="-285750" algn="l">
              <a:lnSpc>
                <a:spcPct val="90000"/>
              </a:lnSpc>
              <a:buFont typeface="Arial"/>
              <a:buChar char="•"/>
            </a:pPr>
            <a:r>
              <a:rPr lang="tr-TR" sz="1800" dirty="0">
                <a:solidFill>
                  <a:srgbClr val="000000"/>
                </a:solidFill>
                <a:latin typeface="Calibri"/>
                <a:cs typeface="Calibri"/>
              </a:rPr>
              <a:t>Yetimhanelere yerleştirilme</a:t>
            </a:r>
          </a:p>
          <a:p>
            <a:pPr marL="285750" indent="-285750" algn="l">
              <a:lnSpc>
                <a:spcPct val="90000"/>
              </a:lnSpc>
              <a:buFont typeface="Arial"/>
              <a:buChar char="•"/>
            </a:pPr>
            <a:r>
              <a:rPr lang="tr-TR" sz="1800" dirty="0">
                <a:solidFill>
                  <a:srgbClr val="000000"/>
                </a:solidFill>
                <a:latin typeface="Calibri"/>
                <a:cs typeface="Calibri"/>
              </a:rPr>
              <a:t>Okuldan ayrılma</a:t>
            </a:r>
          </a:p>
          <a:p>
            <a:pPr marL="285750" indent="-285750" algn="l">
              <a:lnSpc>
                <a:spcPct val="90000"/>
              </a:lnSpc>
              <a:buFont typeface="Arial"/>
              <a:buChar char="•"/>
            </a:pPr>
            <a:r>
              <a:rPr lang="tr-TR" sz="1800" dirty="0">
                <a:solidFill>
                  <a:srgbClr val="000000"/>
                </a:solidFill>
                <a:latin typeface="Calibri"/>
                <a:cs typeface="Calibri"/>
              </a:rPr>
              <a:t>Çocukları güvende tutan aktivitelerin eksikliği</a:t>
            </a:r>
          </a:p>
          <a:p>
            <a:pPr marL="285750" indent="-285750" algn="l">
              <a:lnSpc>
                <a:spcPct val="90000"/>
              </a:lnSpc>
              <a:buFont typeface="Arial"/>
              <a:buChar char="•"/>
            </a:pPr>
            <a:r>
              <a:rPr lang="tr-TR" sz="1800" dirty="0">
                <a:solidFill>
                  <a:srgbClr val="000000"/>
                </a:solidFill>
                <a:latin typeface="Calibri"/>
                <a:cs typeface="Calibri"/>
              </a:rPr>
              <a:t>Temel hizmetlerin eksikliği</a:t>
            </a:r>
          </a:p>
          <a:p>
            <a:pPr marL="285750" indent="-285750" algn="l">
              <a:lnSpc>
                <a:spcPct val="90000"/>
              </a:lnSpc>
              <a:buFont typeface="Arial"/>
              <a:buChar char="•"/>
            </a:pPr>
            <a:r>
              <a:rPr lang="tr-TR" sz="1800" dirty="0">
                <a:solidFill>
                  <a:srgbClr val="000000"/>
                </a:solidFill>
                <a:latin typeface="Calibri"/>
                <a:cs typeface="Calibri"/>
              </a:rPr>
              <a:t>Çocuklar tarafından yönetilen evler…</a:t>
            </a:r>
          </a:p>
        </p:txBody>
      </p:sp>
      <p:pic>
        <p:nvPicPr>
          <p:cNvPr id="2" name="Picture 1" descr="cocuk koruma_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17" y="1322445"/>
            <a:ext cx="3011424" cy="4523232"/>
          </a:xfrm>
          <a:prstGeom prst="rect">
            <a:avLst/>
          </a:prstGeom>
        </p:spPr>
      </p:pic>
    </p:spTree>
    <p:extLst>
      <p:ext uri="{BB962C8B-B14F-4D97-AF65-F5344CB8AC3E}">
        <p14:creationId xmlns:p14="http://schemas.microsoft.com/office/powerpoint/2010/main" val="3365224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2919</TotalTime>
  <Words>1523</Words>
  <Application>Microsoft Office PowerPoint</Application>
  <PresentationFormat>On-screen Show (4:3)</PresentationFormat>
  <Paragraphs>182</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ＭＳ Ｐゴシック</vt:lpstr>
      <vt:lpstr>Arial</vt:lpstr>
      <vt:lpstr>Calibri</vt:lpstr>
      <vt:lpstr>Times New Roman</vt:lpstr>
      <vt:lpstr>Wingdings</vt:lpstr>
      <vt:lpstr>Office Theme</vt:lpstr>
      <vt:lpstr>PowerPoint Presentation</vt:lpstr>
      <vt:lpstr>Acil Koruma Kapsamındakiler</vt:lpstr>
      <vt:lpstr>Çocuk Kimdir?</vt:lpstr>
      <vt:lpstr>Çocuk Kimdir?</vt:lpstr>
      <vt:lpstr> </vt:lpstr>
      <vt:lpstr>Çocuk Koruma Kavramı</vt:lpstr>
      <vt:lpstr>Çocuk Koruma Kavramı</vt:lpstr>
      <vt:lpstr>‘Çocuk Koruma Yaklaşımı’</vt:lpstr>
      <vt:lpstr>Çocuk Koruma Alanları</vt:lpstr>
      <vt:lpstr>Çocuk Koruma Alanlanına İlişkin Temel Tanımlar</vt:lpstr>
      <vt:lpstr>Çocuk Koruma Alanlanına İlişkin Temel Tanımlar</vt:lpstr>
      <vt:lpstr>Çocuk Koruma Alanlanına İlişkin Temel Tanımlar</vt:lpstr>
      <vt:lpstr>Çocuk Koruma Çerçevesi</vt:lpstr>
      <vt:lpstr>Çocuk Koruma Çerçevesi</vt:lpstr>
      <vt:lpstr>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MacBook</dc:creator>
  <cp:lastModifiedBy>Pinar Oktem</cp:lastModifiedBy>
  <cp:revision>26</cp:revision>
  <dcterms:created xsi:type="dcterms:W3CDTF">2016-08-22T02:55:28Z</dcterms:created>
  <dcterms:modified xsi:type="dcterms:W3CDTF">2016-10-27T12:13:46Z</dcterms:modified>
</cp:coreProperties>
</file>